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9" r:id="rId3"/>
    <p:sldId id="257" r:id="rId4"/>
    <p:sldId id="260" r:id="rId5"/>
    <p:sldId id="277" r:id="rId6"/>
    <p:sldId id="273" r:id="rId7"/>
    <p:sldId id="262" r:id="rId8"/>
    <p:sldId id="264" r:id="rId9"/>
    <p:sldId id="258" r:id="rId10"/>
    <p:sldId id="268" r:id="rId11"/>
    <p:sldId id="282" r:id="rId12"/>
    <p:sldId id="270" r:id="rId13"/>
    <p:sldId id="274" r:id="rId14"/>
    <p:sldId id="272" r:id="rId15"/>
    <p:sldId id="281" r:id="rId16"/>
    <p:sldId id="278" r:id="rId17"/>
  </p:sldIdLst>
  <p:sldSz cx="12192000" cy="6858000"/>
  <p:notesSz cx="7099300" cy="10234613"/>
  <p:photoAlbum/>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628" autoAdjust="0"/>
  </p:normalViewPr>
  <p:slideViewPr>
    <p:cSldViewPr snapToGrid="0" showGuides="1">
      <p:cViewPr varScale="1">
        <p:scale>
          <a:sx n="49" d="100"/>
          <a:sy n="49" d="100"/>
        </p:scale>
        <p:origin x="708"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97AF89BC-CA11-4AEE-B512-A4DB5C2E87B8}" type="datetimeFigureOut">
              <a:rPr lang="fr-FR" smtClean="0"/>
              <a:t>01/12/2023</a:t>
            </a:fld>
            <a:endParaRPr lang="fr-FR"/>
          </a:p>
        </p:txBody>
      </p:sp>
      <p:sp>
        <p:nvSpPr>
          <p:cNvPr id="4" name="Espace réservé de l'image des diapositives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notes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D51B5B78-D62A-403D-ABEC-4571BF133642}" type="slidenum">
              <a:rPr lang="fr-FR" smtClean="0"/>
              <a:t>‹N°›</a:t>
            </a:fld>
            <a:endParaRPr lang="fr-FR"/>
          </a:p>
        </p:txBody>
      </p:sp>
    </p:spTree>
    <p:extLst>
      <p:ext uri="{BB962C8B-B14F-4D97-AF65-F5344CB8AC3E}">
        <p14:creationId xmlns:p14="http://schemas.microsoft.com/office/powerpoint/2010/main" val="1948081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51B5B78-D62A-403D-ABEC-4571BF133642}" type="slidenum">
              <a:rPr lang="fr-FR" smtClean="0"/>
              <a:t>1</a:t>
            </a:fld>
            <a:endParaRPr lang="fr-FR"/>
          </a:p>
        </p:txBody>
      </p:sp>
    </p:spTree>
    <p:extLst>
      <p:ext uri="{BB962C8B-B14F-4D97-AF65-F5344CB8AC3E}">
        <p14:creationId xmlns:p14="http://schemas.microsoft.com/office/powerpoint/2010/main" val="1522084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90478">
              <a:defRPr/>
            </a:pPr>
            <a:r>
              <a:rPr lang="fr-FR" b="1" dirty="0" smtClean="0"/>
              <a:t>Ce qui</a:t>
            </a:r>
            <a:r>
              <a:rPr lang="fr-FR" b="1" baseline="0" dirty="0" smtClean="0"/>
              <a:t> est à remarquer ici:</a:t>
            </a:r>
          </a:p>
          <a:p>
            <a:r>
              <a:rPr lang="fr-FR" dirty="0" smtClean="0"/>
              <a:t>A nouveau un parti pris fort qui permet d’identifier la structure culturelle commanditaire.</a:t>
            </a:r>
            <a:r>
              <a:rPr lang="fr-FR" baseline="0" dirty="0" smtClean="0"/>
              <a:t> </a:t>
            </a:r>
          </a:p>
          <a:p>
            <a:r>
              <a:rPr lang="fr-FR" baseline="0" dirty="0" smtClean="0"/>
              <a:t>La radicalité du parti pris : recours à une technique et une « règle du jeu » différente pour chaque affiche mais cohérence de l’affiche d’un bout à l’autre, au détriment de la lisibilité qui passe au second plan. On compte sur la radicalité et l’originalité de la proposition pour intéresser un public </a:t>
            </a:r>
            <a:r>
              <a:rPr lang="fr-FR" baseline="0" dirty="0" smtClean="0"/>
              <a:t>cible, </a:t>
            </a:r>
            <a:r>
              <a:rPr lang="fr-FR" baseline="0" dirty="0" smtClean="0"/>
              <a:t>à fort capital culturel (la lisibilité n’est plus si importante). </a:t>
            </a:r>
          </a:p>
          <a:p>
            <a:r>
              <a:rPr lang="fr-FR" baseline="0" dirty="0" smtClean="0"/>
              <a:t>Pas d’illustration.</a:t>
            </a:r>
            <a:endParaRPr lang="fr-FR" dirty="0"/>
          </a:p>
        </p:txBody>
      </p:sp>
      <p:sp>
        <p:nvSpPr>
          <p:cNvPr id="4" name="Espace réservé du numéro de diapositive 3"/>
          <p:cNvSpPr>
            <a:spLocks noGrp="1"/>
          </p:cNvSpPr>
          <p:nvPr>
            <p:ph type="sldNum" sz="quarter" idx="10"/>
          </p:nvPr>
        </p:nvSpPr>
        <p:spPr/>
        <p:txBody>
          <a:bodyPr/>
          <a:lstStyle/>
          <a:p>
            <a:fld id="{D51B5B78-D62A-403D-ABEC-4571BF133642}" type="slidenum">
              <a:rPr lang="fr-FR" smtClean="0"/>
              <a:t>10</a:t>
            </a:fld>
            <a:endParaRPr lang="fr-FR"/>
          </a:p>
        </p:txBody>
      </p:sp>
    </p:spTree>
    <p:extLst>
      <p:ext uri="{BB962C8B-B14F-4D97-AF65-F5344CB8AC3E}">
        <p14:creationId xmlns:p14="http://schemas.microsoft.com/office/powerpoint/2010/main" val="1149689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90478">
              <a:defRPr/>
            </a:pPr>
            <a:r>
              <a:rPr lang="fr-FR" b="1" dirty="0" smtClean="0"/>
              <a:t>Ce qui</a:t>
            </a:r>
            <a:r>
              <a:rPr lang="fr-FR" b="1" baseline="0" dirty="0" smtClean="0"/>
              <a:t> est à remarquer </a:t>
            </a:r>
            <a:r>
              <a:rPr lang="fr-FR" b="1" baseline="0" dirty="0" smtClean="0"/>
              <a:t>ici :</a:t>
            </a:r>
            <a:endParaRPr lang="fr-FR" b="1" baseline="0" dirty="0" smtClean="0"/>
          </a:p>
          <a:p>
            <a:r>
              <a:rPr lang="fr-FR" dirty="0" smtClean="0"/>
              <a:t>Jeux </a:t>
            </a:r>
            <a:r>
              <a:rPr lang="fr-FR" dirty="0" smtClean="0"/>
              <a:t>sur la typographie,</a:t>
            </a:r>
            <a:r>
              <a:rPr lang="fr-FR" baseline="0" dirty="0" smtClean="0"/>
              <a:t> sur la transformation des lettres que pourtant on reconnait encore.</a:t>
            </a:r>
          </a:p>
          <a:p>
            <a:r>
              <a:rPr lang="fr-FR" baseline="0" dirty="0" smtClean="0"/>
              <a:t>Jeux sur la composition, le placement des lettres entre elles et par rapport à la surface de l’affiche (rien n’est laissé au hasard).</a:t>
            </a:r>
          </a:p>
          <a:p>
            <a:r>
              <a:rPr lang="fr-FR" b="1" baseline="0" dirty="0" smtClean="0"/>
              <a:t>A </a:t>
            </a:r>
            <a:r>
              <a:rPr lang="fr-FR" b="1" baseline="0" dirty="0" smtClean="0"/>
              <a:t>gauche </a:t>
            </a:r>
            <a:r>
              <a:rPr lang="fr-FR" baseline="0" dirty="0" smtClean="0"/>
              <a:t>: Jeu sur la répétition des formes, la symétrie axiale, les alignements (verticaux et horizontaux). Jeu sur l’impression de relief et de brillance des lettres.</a:t>
            </a:r>
          </a:p>
          <a:p>
            <a:r>
              <a:rPr lang="fr-FR" b="1" baseline="0" dirty="0" smtClean="0"/>
              <a:t>A droite </a:t>
            </a:r>
            <a:r>
              <a:rPr lang="fr-FR" baseline="0" dirty="0" smtClean="0"/>
              <a:t>: jeux sur la transformation des lettres, leur taille, leur forme, leur remplissage, et leur présentation dans un cadre qui rappelle les cadres dans lesquels les typographes rangeaient leurs caractères en </a:t>
            </a:r>
            <a:r>
              <a:rPr lang="fr-FR" baseline="0" dirty="0" smtClean="0"/>
              <a:t>plomb (il y a très longtemps).</a:t>
            </a:r>
            <a:endParaRPr lang="fr-FR" dirty="0"/>
          </a:p>
        </p:txBody>
      </p:sp>
      <p:sp>
        <p:nvSpPr>
          <p:cNvPr id="4" name="Espace réservé du numéro de diapositive 3"/>
          <p:cNvSpPr>
            <a:spLocks noGrp="1"/>
          </p:cNvSpPr>
          <p:nvPr>
            <p:ph type="sldNum" sz="quarter" idx="10"/>
          </p:nvPr>
        </p:nvSpPr>
        <p:spPr/>
        <p:txBody>
          <a:bodyPr/>
          <a:lstStyle/>
          <a:p>
            <a:fld id="{D51B5B78-D62A-403D-ABEC-4571BF133642}" type="slidenum">
              <a:rPr lang="fr-FR" smtClean="0"/>
              <a:t>11</a:t>
            </a:fld>
            <a:endParaRPr lang="fr-FR"/>
          </a:p>
        </p:txBody>
      </p:sp>
    </p:spTree>
    <p:extLst>
      <p:ext uri="{BB962C8B-B14F-4D97-AF65-F5344CB8AC3E}">
        <p14:creationId xmlns:p14="http://schemas.microsoft.com/office/powerpoint/2010/main" val="781540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90478">
              <a:defRPr/>
            </a:pPr>
            <a:r>
              <a:rPr lang="fr-FR" b="1" dirty="0" smtClean="0"/>
              <a:t>Ce qui</a:t>
            </a:r>
            <a:r>
              <a:rPr lang="fr-FR" b="1" baseline="0" dirty="0" smtClean="0"/>
              <a:t> est à remarquer ici:</a:t>
            </a:r>
          </a:p>
          <a:p>
            <a:pPr defTabSz="990478"/>
            <a:r>
              <a:rPr lang="fr-FR" b="0" dirty="0" smtClean="0"/>
              <a:t>Le jeu sur la composition</a:t>
            </a:r>
            <a:r>
              <a:rPr lang="fr-FR" b="0" baseline="0" dirty="0" smtClean="0"/>
              <a:t> : cercles, carrés et rectangles, de différentes tailles, placés judicieusement, jouant avec le texte.</a:t>
            </a:r>
          </a:p>
          <a:p>
            <a:pPr defTabSz="990478"/>
            <a:r>
              <a:rPr lang="fr-FR" b="0" baseline="0" dirty="0" smtClean="0"/>
              <a:t>Stylisation des illustrations toutes liées à la thématique.</a:t>
            </a:r>
          </a:p>
          <a:p>
            <a:pPr defTabSz="990478"/>
            <a:r>
              <a:rPr lang="fr-FR" b="0" baseline="0" dirty="0" smtClean="0"/>
              <a:t>2 couleurs + blanc.</a:t>
            </a:r>
          </a:p>
          <a:p>
            <a:pPr defTabSz="990478"/>
            <a:r>
              <a:rPr lang="fr-FR" b="0" baseline="0" dirty="0" smtClean="0"/>
              <a:t>Une seule information en oblique : les dates. </a:t>
            </a:r>
          </a:p>
          <a:p>
            <a:endParaRPr lang="fr-FR" dirty="0"/>
          </a:p>
        </p:txBody>
      </p:sp>
      <p:sp>
        <p:nvSpPr>
          <p:cNvPr id="4" name="Espace réservé du numéro de diapositive 3"/>
          <p:cNvSpPr>
            <a:spLocks noGrp="1"/>
          </p:cNvSpPr>
          <p:nvPr>
            <p:ph type="sldNum" sz="quarter" idx="10"/>
          </p:nvPr>
        </p:nvSpPr>
        <p:spPr/>
        <p:txBody>
          <a:bodyPr/>
          <a:lstStyle/>
          <a:p>
            <a:fld id="{D51B5B78-D62A-403D-ABEC-4571BF133642}" type="slidenum">
              <a:rPr lang="fr-FR" smtClean="0"/>
              <a:t>12</a:t>
            </a:fld>
            <a:endParaRPr lang="fr-FR"/>
          </a:p>
        </p:txBody>
      </p:sp>
    </p:spTree>
    <p:extLst>
      <p:ext uri="{BB962C8B-B14F-4D97-AF65-F5344CB8AC3E}">
        <p14:creationId xmlns:p14="http://schemas.microsoft.com/office/powerpoint/2010/main" val="4006852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90478"/>
            <a:r>
              <a:rPr lang="fr-FR" b="1" dirty="0" smtClean="0"/>
              <a:t>Ce qui</a:t>
            </a:r>
            <a:r>
              <a:rPr lang="fr-FR" b="1" baseline="0" dirty="0" smtClean="0"/>
              <a:t> est à remarquer ici:</a:t>
            </a:r>
          </a:p>
          <a:p>
            <a:r>
              <a:rPr lang="fr-FR" dirty="0" smtClean="0"/>
              <a:t>Deux affiches,</a:t>
            </a:r>
            <a:r>
              <a:rPr lang="fr-FR" baseline="0" dirty="0" smtClean="0"/>
              <a:t> l’une de 1927, l’autre de 2004, sur le même film.</a:t>
            </a:r>
          </a:p>
          <a:p>
            <a:r>
              <a:rPr lang="fr-FR" baseline="0" dirty="0" smtClean="0"/>
              <a:t>Différences / ressemblances à lister…</a:t>
            </a:r>
            <a:endParaRPr lang="fr-FR" dirty="0"/>
          </a:p>
        </p:txBody>
      </p:sp>
      <p:sp>
        <p:nvSpPr>
          <p:cNvPr id="4" name="Espace réservé du numéro de diapositive 3"/>
          <p:cNvSpPr>
            <a:spLocks noGrp="1"/>
          </p:cNvSpPr>
          <p:nvPr>
            <p:ph type="sldNum" sz="quarter" idx="10"/>
          </p:nvPr>
        </p:nvSpPr>
        <p:spPr/>
        <p:txBody>
          <a:bodyPr/>
          <a:lstStyle/>
          <a:p>
            <a:fld id="{D51B5B78-D62A-403D-ABEC-4571BF133642}" type="slidenum">
              <a:rPr lang="fr-FR" smtClean="0"/>
              <a:t>13</a:t>
            </a:fld>
            <a:endParaRPr lang="fr-FR"/>
          </a:p>
        </p:txBody>
      </p:sp>
    </p:spTree>
    <p:extLst>
      <p:ext uri="{BB962C8B-B14F-4D97-AF65-F5344CB8AC3E}">
        <p14:creationId xmlns:p14="http://schemas.microsoft.com/office/powerpoint/2010/main" val="739687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90478"/>
            <a:r>
              <a:rPr lang="fr-FR" b="1" dirty="0" smtClean="0"/>
              <a:t>Ce qui</a:t>
            </a:r>
            <a:r>
              <a:rPr lang="fr-FR" b="1" baseline="0" dirty="0" smtClean="0"/>
              <a:t> est à remarquer ici:</a:t>
            </a:r>
          </a:p>
          <a:p>
            <a:r>
              <a:rPr lang="fr-FR" b="1" dirty="0" smtClean="0"/>
              <a:t>En</a:t>
            </a:r>
            <a:r>
              <a:rPr lang="fr-FR" b="1" baseline="0" dirty="0" smtClean="0"/>
              <a:t> c</a:t>
            </a:r>
            <a:r>
              <a:rPr lang="fr-FR" b="1" dirty="0" smtClean="0"/>
              <a:t>ommun:</a:t>
            </a:r>
          </a:p>
          <a:p>
            <a:r>
              <a:rPr lang="fr-FR" dirty="0" smtClean="0"/>
              <a:t>Le portrait en gros plan, le travail particulier sur le cadrage, le noir et blanc.</a:t>
            </a:r>
          </a:p>
          <a:p>
            <a:r>
              <a:rPr lang="fr-FR" b="1" dirty="0" smtClean="0"/>
              <a:t>A gauche : </a:t>
            </a:r>
            <a:r>
              <a:rPr lang="fr-FR" dirty="0" smtClean="0"/>
              <a:t>le travail sur les plans (la poupée au 1</a:t>
            </a:r>
            <a:r>
              <a:rPr lang="fr-FR" baseline="30000" dirty="0" smtClean="0"/>
              <a:t>er</a:t>
            </a:r>
            <a:r>
              <a:rPr lang="fr-FR" dirty="0" smtClean="0"/>
              <a:t> plan, la maison au 2d) avec une discontinuité voulue entre les deux (à reconstruire par un</a:t>
            </a:r>
            <a:r>
              <a:rPr lang="fr-FR" baseline="0" dirty="0" smtClean="0"/>
              <a:t> récit).</a:t>
            </a:r>
          </a:p>
          <a:p>
            <a:r>
              <a:rPr lang="fr-FR" baseline="0" dirty="0" smtClean="0"/>
              <a:t>Le jeu sur les différentes typographies, la hiérarchie des différents textes et leur placement.</a:t>
            </a:r>
          </a:p>
          <a:p>
            <a:r>
              <a:rPr lang="fr-FR" b="1" baseline="0" dirty="0" smtClean="0"/>
              <a:t>A droite : </a:t>
            </a:r>
            <a:r>
              <a:rPr lang="fr-FR" baseline="0" dirty="0" smtClean="0"/>
              <a:t>un jeu sur le portrait et sur le cercle qui fait référence à l’objectif de l’appareil photo, aux lunettes, à un vortex vertigineux, etc.</a:t>
            </a:r>
          </a:p>
          <a:p>
            <a:r>
              <a:rPr lang="fr-FR" dirty="0" smtClean="0"/>
              <a:t>Le placement du texte sur</a:t>
            </a:r>
            <a:r>
              <a:rPr lang="fr-FR" baseline="0" dirty="0" smtClean="0"/>
              <a:t> des cercles concentriques qui rajoute au côté vertigineux de l’affiche.</a:t>
            </a:r>
            <a:endParaRPr lang="fr-FR" dirty="0"/>
          </a:p>
        </p:txBody>
      </p:sp>
      <p:sp>
        <p:nvSpPr>
          <p:cNvPr id="4" name="Espace réservé du numéro de diapositive 3"/>
          <p:cNvSpPr>
            <a:spLocks noGrp="1"/>
          </p:cNvSpPr>
          <p:nvPr>
            <p:ph type="sldNum" sz="quarter" idx="10"/>
          </p:nvPr>
        </p:nvSpPr>
        <p:spPr/>
        <p:txBody>
          <a:bodyPr/>
          <a:lstStyle/>
          <a:p>
            <a:fld id="{D51B5B78-D62A-403D-ABEC-4571BF133642}" type="slidenum">
              <a:rPr lang="fr-FR" smtClean="0"/>
              <a:t>14</a:t>
            </a:fld>
            <a:endParaRPr lang="fr-FR"/>
          </a:p>
        </p:txBody>
      </p:sp>
    </p:spTree>
    <p:extLst>
      <p:ext uri="{BB962C8B-B14F-4D97-AF65-F5344CB8AC3E}">
        <p14:creationId xmlns:p14="http://schemas.microsoft.com/office/powerpoint/2010/main" val="2242294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90478"/>
            <a:r>
              <a:rPr lang="fr-FR" b="1" dirty="0" smtClean="0"/>
              <a:t>Ce qui</a:t>
            </a:r>
            <a:r>
              <a:rPr lang="fr-FR" b="1" baseline="0" dirty="0" smtClean="0"/>
              <a:t> est à remarquer ici:</a:t>
            </a:r>
          </a:p>
          <a:p>
            <a:r>
              <a:rPr lang="fr-FR" dirty="0" smtClean="0"/>
              <a:t>Toujours le jeu sur les cercles mais…</a:t>
            </a:r>
          </a:p>
          <a:p>
            <a:r>
              <a:rPr lang="fr-FR" dirty="0" smtClean="0"/>
              <a:t>Les référents sont différents: à droite,</a:t>
            </a:r>
            <a:r>
              <a:rPr lang="fr-FR" baseline="0" dirty="0" smtClean="0"/>
              <a:t> </a:t>
            </a:r>
            <a:r>
              <a:rPr lang="fr-FR" dirty="0" smtClean="0"/>
              <a:t>le</a:t>
            </a:r>
            <a:r>
              <a:rPr lang="fr-FR" baseline="0" dirty="0" smtClean="0"/>
              <a:t> référent est la cible à gauche la caméra.</a:t>
            </a:r>
          </a:p>
          <a:p>
            <a:r>
              <a:rPr lang="fr-FR" b="1" baseline="0" dirty="0" smtClean="0"/>
              <a:t>A gauche</a:t>
            </a:r>
            <a:r>
              <a:rPr lang="fr-FR" baseline="0" dirty="0" smtClean="0"/>
              <a:t>, le côté très épuré de l’affiche : un disque au centre et du texte dans un rectangle en bas.</a:t>
            </a:r>
          </a:p>
          <a:p>
            <a:r>
              <a:rPr lang="fr-FR" baseline="0" dirty="0" smtClean="0"/>
              <a:t>La hiérarchisation du texte.</a:t>
            </a:r>
          </a:p>
          <a:p>
            <a:r>
              <a:rPr lang="fr-FR" b="1" baseline="0" dirty="0" smtClean="0"/>
              <a:t>A droite </a:t>
            </a:r>
            <a:r>
              <a:rPr lang="fr-FR" baseline="0" dirty="0" smtClean="0"/>
              <a:t>: le jeu sur les mots (</a:t>
            </a:r>
            <a:r>
              <a:rPr lang="fr-FR" baseline="0" dirty="0" err="1" smtClean="0"/>
              <a:t>pronomade</a:t>
            </a:r>
            <a:r>
              <a:rPr lang="fr-FR" baseline="0" dirty="0" smtClean="0"/>
              <a:t>) et la typo : texte en miroir, le 11 de 2011 à l’envers devient les jambes de la cible.</a:t>
            </a:r>
          </a:p>
          <a:p>
            <a:r>
              <a:rPr lang="fr-FR" baseline="0" dirty="0" smtClean="0"/>
              <a:t>La photo en monochrome (personnes qui montrent un lieu, sans doute celui où se déroule la manifestation) utilisée comme le fond de la cible.</a:t>
            </a:r>
            <a:endParaRPr lang="fr-FR" dirty="0"/>
          </a:p>
        </p:txBody>
      </p:sp>
      <p:sp>
        <p:nvSpPr>
          <p:cNvPr id="4" name="Espace réservé du numéro de diapositive 3"/>
          <p:cNvSpPr>
            <a:spLocks noGrp="1"/>
          </p:cNvSpPr>
          <p:nvPr>
            <p:ph type="sldNum" sz="quarter" idx="10"/>
          </p:nvPr>
        </p:nvSpPr>
        <p:spPr/>
        <p:txBody>
          <a:bodyPr/>
          <a:lstStyle/>
          <a:p>
            <a:fld id="{D51B5B78-D62A-403D-ABEC-4571BF133642}" type="slidenum">
              <a:rPr lang="fr-FR" smtClean="0"/>
              <a:t>15</a:t>
            </a:fld>
            <a:endParaRPr lang="fr-FR"/>
          </a:p>
        </p:txBody>
      </p:sp>
    </p:spTree>
    <p:extLst>
      <p:ext uri="{BB962C8B-B14F-4D97-AF65-F5344CB8AC3E}">
        <p14:creationId xmlns:p14="http://schemas.microsoft.com/office/powerpoint/2010/main" val="1285368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90478"/>
            <a:r>
              <a:rPr lang="fr-FR" b="1" dirty="0" smtClean="0"/>
              <a:t>Ce qui</a:t>
            </a:r>
            <a:r>
              <a:rPr lang="fr-FR" b="1" baseline="0" dirty="0" smtClean="0"/>
              <a:t> est à remarquer ici:</a:t>
            </a:r>
          </a:p>
          <a:p>
            <a:r>
              <a:rPr lang="fr-FR" dirty="0" smtClean="0"/>
              <a:t>Deux parti-pris visuels</a:t>
            </a:r>
            <a:r>
              <a:rPr lang="fr-FR" baseline="0" dirty="0" smtClean="0"/>
              <a:t> radicaux mais différents pour un même événement à quelques années de distance.</a:t>
            </a:r>
          </a:p>
          <a:p>
            <a:r>
              <a:rPr lang="fr-FR" b="1" baseline="0" dirty="0" smtClean="0"/>
              <a:t>Dans les deux affiches </a:t>
            </a:r>
            <a:r>
              <a:rPr lang="fr-FR" baseline="0" dirty="0" smtClean="0"/>
              <a:t>: le jeu sur les triangles et les losanges qui deviennent une forme d’identité visuelle.</a:t>
            </a:r>
          </a:p>
          <a:p>
            <a:r>
              <a:rPr lang="fr-FR" b="1" baseline="0" dirty="0" smtClean="0"/>
              <a:t>A gauche </a:t>
            </a:r>
            <a:r>
              <a:rPr lang="fr-FR" baseline="0" dirty="0" smtClean="0"/>
              <a:t>: collage de fragments qui donnent les informations. On a davantage l’impression d’être devant une œuvre contemporaine que devant une affiche informative. Ce côté inhabituel engendre la curiosité et invite à lire (on compte sur le capital culturel du public cible).</a:t>
            </a:r>
          </a:p>
          <a:p>
            <a:r>
              <a:rPr lang="fr-FR" b="1" baseline="0" dirty="0" smtClean="0"/>
              <a:t>A droite </a:t>
            </a:r>
            <a:r>
              <a:rPr lang="fr-FR" baseline="0" dirty="0" smtClean="0"/>
              <a:t>: métaphore de la propagation du son : photo d’une goutte d’encre dont les pigments se propagent dans un liquide. Composition en diagonale (triangle rectangle teinté de bleu vers le bas à droite), texte centré en forme de losange qui reprend la forme du logo de l’organisateur (en haut), rappelé à l’autre extrémité du losange vers le bas.</a:t>
            </a:r>
            <a:endParaRPr lang="fr-FR" dirty="0"/>
          </a:p>
        </p:txBody>
      </p:sp>
      <p:sp>
        <p:nvSpPr>
          <p:cNvPr id="4" name="Espace réservé du numéro de diapositive 3"/>
          <p:cNvSpPr>
            <a:spLocks noGrp="1"/>
          </p:cNvSpPr>
          <p:nvPr>
            <p:ph type="sldNum" sz="quarter" idx="10"/>
          </p:nvPr>
        </p:nvSpPr>
        <p:spPr/>
        <p:txBody>
          <a:bodyPr/>
          <a:lstStyle/>
          <a:p>
            <a:fld id="{D51B5B78-D62A-403D-ABEC-4571BF133642}" type="slidenum">
              <a:rPr lang="fr-FR" smtClean="0"/>
              <a:t>16</a:t>
            </a:fld>
            <a:endParaRPr lang="fr-FR"/>
          </a:p>
        </p:txBody>
      </p:sp>
    </p:spTree>
    <p:extLst>
      <p:ext uri="{BB962C8B-B14F-4D97-AF65-F5344CB8AC3E}">
        <p14:creationId xmlns:p14="http://schemas.microsoft.com/office/powerpoint/2010/main" val="3645744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Ce qui</a:t>
            </a:r>
            <a:r>
              <a:rPr lang="fr-FR" b="1" baseline="0" dirty="0" smtClean="0"/>
              <a:t> est à remarquer </a:t>
            </a:r>
            <a:r>
              <a:rPr lang="fr-FR" b="1" baseline="0" dirty="0" smtClean="0"/>
              <a:t>ici (à gauche):</a:t>
            </a:r>
            <a:endParaRPr lang="fr-FR" b="1" baseline="0" dirty="0" smtClean="0"/>
          </a:p>
          <a:p>
            <a:r>
              <a:rPr lang="fr-FR" baseline="0" dirty="0" smtClean="0"/>
              <a:t>Le côté très </a:t>
            </a:r>
            <a:r>
              <a:rPr lang="fr-FR" baseline="0" dirty="0" smtClean="0"/>
              <a:t>classique et épuré </a:t>
            </a:r>
            <a:r>
              <a:rPr lang="fr-FR" baseline="0" dirty="0" smtClean="0"/>
              <a:t>de la mise en page (l’affiche date de 1960). </a:t>
            </a:r>
          </a:p>
          <a:p>
            <a:r>
              <a:rPr lang="fr-FR" baseline="0" dirty="0" smtClean="0"/>
              <a:t>Un détail d’œuvre abstraite monochrome prend pratiquement tout l’espace de </a:t>
            </a:r>
            <a:r>
              <a:rPr lang="fr-FR" baseline="0" dirty="0" smtClean="0"/>
              <a:t>l’affiche</a:t>
            </a:r>
            <a:r>
              <a:rPr lang="fr-FR" baseline="0" dirty="0" smtClean="0"/>
              <a:t>.</a:t>
            </a:r>
          </a:p>
          <a:p>
            <a:r>
              <a:rPr lang="fr-FR" baseline="0" dirty="0" smtClean="0"/>
              <a:t>Le </a:t>
            </a:r>
            <a:r>
              <a:rPr lang="fr-FR" baseline="0" dirty="0" smtClean="0"/>
              <a:t>t</a:t>
            </a:r>
          </a:p>
          <a:p>
            <a:r>
              <a:rPr lang="fr-FR" b="1" dirty="0" smtClean="0"/>
              <a:t>Ce qui</a:t>
            </a:r>
            <a:r>
              <a:rPr lang="fr-FR" b="1" baseline="0" dirty="0" smtClean="0"/>
              <a:t> est à remarquer ici (à droite):</a:t>
            </a:r>
          </a:p>
          <a:p>
            <a:r>
              <a:rPr lang="fr-FR" baseline="0" dirty="0" smtClean="0"/>
              <a:t>Le dessin en aplat, sans ombres et sans détails. Possibilité d’obtenir ce genre d’effet en redessinant à partir d’une photo sur un calque ou un transparent.</a:t>
            </a:r>
          </a:p>
          <a:p>
            <a:r>
              <a:rPr lang="fr-FR" baseline="0" dirty="0" smtClean="0"/>
              <a:t>Le fond (technique différente du dessin en aplat au 1</a:t>
            </a:r>
            <a:r>
              <a:rPr lang="fr-FR" baseline="30000" dirty="0" smtClean="0"/>
              <a:t>er</a:t>
            </a:r>
            <a:r>
              <a:rPr lang="fr-FR" baseline="0" dirty="0" smtClean="0"/>
              <a:t> plan) : projection type « brosse à dents ».</a:t>
            </a:r>
          </a:p>
          <a:p>
            <a:r>
              <a:rPr lang="fr-FR" baseline="0" dirty="0" smtClean="0"/>
              <a:t>La place du texte, principalement dans un cartouche en bas de l’affiche. Mention de la date dans des disques blancs qui rappellent les grains de raisins ou les étoiles du fond.</a:t>
            </a:r>
          </a:p>
          <a:p>
            <a:r>
              <a:rPr lang="fr-FR" baseline="0" dirty="0" smtClean="0"/>
              <a:t>Le jeu des couleurs (2 nuances de rose, du bleu-violet, du violet et du blanc) </a:t>
            </a:r>
          </a:p>
          <a:p>
            <a:r>
              <a:rPr lang="fr-FR" dirty="0" smtClean="0"/>
              <a:t>Le symbolisme</a:t>
            </a:r>
            <a:r>
              <a:rPr lang="fr-FR" baseline="0" dirty="0" smtClean="0"/>
              <a:t> : le raisin se transforme en cœur, l’utilisation du rose (fête de l’amour).</a:t>
            </a:r>
            <a:endParaRPr lang="fr-FR" dirty="0" smtClean="0"/>
          </a:p>
          <a:p>
            <a:r>
              <a:rPr lang="fr-FR" baseline="0" dirty="0" err="1" smtClean="0"/>
              <a:t>exte</a:t>
            </a:r>
            <a:r>
              <a:rPr lang="fr-FR" baseline="0" dirty="0" smtClean="0"/>
              <a:t> </a:t>
            </a:r>
            <a:r>
              <a:rPr lang="fr-FR" baseline="0" dirty="0" smtClean="0"/>
              <a:t>de couleur grise est placé en bas de l’affiche avec un choix de typographie et une hiérarchie de l’information très </a:t>
            </a:r>
            <a:r>
              <a:rPr lang="fr-FR" baseline="0" dirty="0" smtClean="0"/>
              <a:t>lisibles.</a:t>
            </a:r>
            <a:endParaRPr lang="fr-FR" dirty="0"/>
          </a:p>
        </p:txBody>
      </p:sp>
      <p:sp>
        <p:nvSpPr>
          <p:cNvPr id="4" name="Espace réservé du numéro de diapositive 3"/>
          <p:cNvSpPr>
            <a:spLocks noGrp="1"/>
          </p:cNvSpPr>
          <p:nvPr>
            <p:ph type="sldNum" sz="quarter" idx="10"/>
          </p:nvPr>
        </p:nvSpPr>
        <p:spPr/>
        <p:txBody>
          <a:bodyPr/>
          <a:lstStyle/>
          <a:p>
            <a:fld id="{D51B5B78-D62A-403D-ABEC-4571BF133642}" type="slidenum">
              <a:rPr lang="fr-FR" smtClean="0"/>
              <a:t>2</a:t>
            </a:fld>
            <a:endParaRPr lang="fr-FR"/>
          </a:p>
        </p:txBody>
      </p:sp>
    </p:spTree>
    <p:extLst>
      <p:ext uri="{BB962C8B-B14F-4D97-AF65-F5344CB8AC3E}">
        <p14:creationId xmlns:p14="http://schemas.microsoft.com/office/powerpoint/2010/main" val="3384523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Ce qui</a:t>
            </a:r>
            <a:r>
              <a:rPr lang="fr-FR" b="1" baseline="0" dirty="0" smtClean="0"/>
              <a:t> est à remarquer </a:t>
            </a:r>
            <a:r>
              <a:rPr lang="fr-FR" b="1" baseline="0" dirty="0" smtClean="0"/>
              <a:t>ici à gauche:</a:t>
            </a:r>
            <a:endParaRPr lang="fr-FR" b="1" baseline="0" dirty="0" smtClean="0"/>
          </a:p>
          <a:p>
            <a:r>
              <a:rPr lang="fr-FR" baseline="0" dirty="0" smtClean="0"/>
              <a:t>Le dessin en aplat, sans ombres et </a:t>
            </a:r>
            <a:r>
              <a:rPr lang="fr-FR" baseline="0" dirty="0" smtClean="0"/>
              <a:t>(presque) sans </a:t>
            </a:r>
            <a:r>
              <a:rPr lang="fr-FR" baseline="0" dirty="0" smtClean="0"/>
              <a:t>détails. Possibilité d’obtenir ce genre d’effet en redessinant à partir d’une photo sur un calque ou un transparent</a:t>
            </a:r>
          </a:p>
          <a:p>
            <a:r>
              <a:rPr lang="fr-FR" baseline="0" dirty="0" smtClean="0"/>
              <a:t>La place du texte, la taille, la couleur et l’orientation des lettres.</a:t>
            </a:r>
          </a:p>
          <a:p>
            <a:r>
              <a:rPr lang="fr-FR" baseline="0" dirty="0" smtClean="0"/>
              <a:t>Le jeu des couleurs : vert / rouge (jeu sur les complémentaires pour créer du contraste) noir et blanc. Peu de couleurs pour obtenir un contraste et une lisibilité maximum.</a:t>
            </a:r>
          </a:p>
          <a:p>
            <a:r>
              <a:rPr lang="fr-FR" dirty="0" smtClean="0"/>
              <a:t>Le symbolisme</a:t>
            </a:r>
            <a:r>
              <a:rPr lang="fr-FR" baseline="0" dirty="0" smtClean="0"/>
              <a:t> : l’utilisation du maillot de foot pour </a:t>
            </a:r>
            <a:r>
              <a:rPr lang="fr-FR" baseline="0" dirty="0" smtClean="0"/>
              <a:t>indiquer </a:t>
            </a:r>
            <a:r>
              <a:rPr lang="fr-FR" baseline="0" dirty="0" smtClean="0"/>
              <a:t>le nom d’un philosophe et dramaturge (et non un joueur) et le (célèbre) numéro du département. Le côté décalé de l’utilisation de la thématique du foot pour un événement dans un théâtre. </a:t>
            </a:r>
            <a:endParaRPr lang="fr-FR" dirty="0" smtClean="0"/>
          </a:p>
          <a:p>
            <a:r>
              <a:rPr lang="fr-FR" b="1" dirty="0" smtClean="0"/>
              <a:t>Ce qui</a:t>
            </a:r>
            <a:r>
              <a:rPr lang="fr-FR" b="1" baseline="0" dirty="0" smtClean="0"/>
              <a:t> est à remarquer ici (à droite):</a:t>
            </a:r>
          </a:p>
          <a:p>
            <a:r>
              <a:rPr lang="fr-FR" baseline="0" dirty="0" smtClean="0"/>
              <a:t>Le dessin en aplat, comme dessiné au feutre noir épais (chaque zone de couleur est cernée de noir) ce qui donne une lisibilité maximum. </a:t>
            </a:r>
          </a:p>
          <a:p>
            <a:r>
              <a:rPr lang="fr-FR" baseline="0" dirty="0" smtClean="0"/>
              <a:t>Le cadrage : gros plan sur des chaussures et une platine.</a:t>
            </a:r>
          </a:p>
          <a:p>
            <a:r>
              <a:rPr lang="fr-FR" baseline="0" dirty="0" smtClean="0"/>
              <a:t>La place du texte et le traitement du titre (cartouche) avec le O en italique qui accentue le jeu de mots : Hop et optimum rassemblés dans un mot valise.</a:t>
            </a:r>
          </a:p>
          <a:p>
            <a:r>
              <a:rPr lang="fr-FR" baseline="0" dirty="0" smtClean="0"/>
              <a:t>Le jeu des couleurs (peu de couleurs, harmonie de gris + noir et blanc et un jaune qui contraste fortement avec le reste. Une pointe d’orange qui réchauffe l’ensemble) </a:t>
            </a:r>
          </a:p>
          <a:p>
            <a:r>
              <a:rPr lang="fr-FR" dirty="0" smtClean="0"/>
              <a:t>Le rajout graphique en bas à gauche par-dessus le dessin qui permet d’indiquer le sponsor (conseil général de Seine et Marne) en le mettant sur un autre plan que le dessin.</a:t>
            </a:r>
          </a:p>
          <a:p>
            <a:endParaRPr lang="fr-FR" dirty="0"/>
          </a:p>
        </p:txBody>
      </p:sp>
      <p:sp>
        <p:nvSpPr>
          <p:cNvPr id="4" name="Espace réservé du numéro de diapositive 3"/>
          <p:cNvSpPr>
            <a:spLocks noGrp="1"/>
          </p:cNvSpPr>
          <p:nvPr>
            <p:ph type="sldNum" sz="quarter" idx="10"/>
          </p:nvPr>
        </p:nvSpPr>
        <p:spPr/>
        <p:txBody>
          <a:bodyPr/>
          <a:lstStyle/>
          <a:p>
            <a:fld id="{D51B5B78-D62A-403D-ABEC-4571BF133642}" type="slidenum">
              <a:rPr lang="fr-FR" smtClean="0"/>
              <a:t>3</a:t>
            </a:fld>
            <a:endParaRPr lang="fr-FR"/>
          </a:p>
        </p:txBody>
      </p:sp>
    </p:spTree>
    <p:extLst>
      <p:ext uri="{BB962C8B-B14F-4D97-AF65-F5344CB8AC3E}">
        <p14:creationId xmlns:p14="http://schemas.microsoft.com/office/powerpoint/2010/main" val="3552126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Ce qui</a:t>
            </a:r>
            <a:r>
              <a:rPr lang="fr-FR" b="1" baseline="0" dirty="0" smtClean="0"/>
              <a:t> est à remarquer ici:</a:t>
            </a:r>
          </a:p>
          <a:p>
            <a:r>
              <a:rPr lang="fr-FR" baseline="0" dirty="0" smtClean="0"/>
              <a:t>Le dessin en aplat, comme dessiné au feutre noir épais ce qui donne une lisibilité maximum, l’utilisation de la trame (pointillés) pour indiquer les </a:t>
            </a:r>
            <a:r>
              <a:rPr lang="fr-FR" baseline="0" dirty="0" smtClean="0"/>
              <a:t>ombres. </a:t>
            </a:r>
            <a:endParaRPr lang="fr-FR" baseline="0" dirty="0" smtClean="0"/>
          </a:p>
          <a:p>
            <a:r>
              <a:rPr lang="fr-FR" baseline="0" dirty="0" smtClean="0"/>
              <a:t>Le cadrage : gros plan sur des objets qui rappellent le sud, l’été et les vacances mais pas la photo (alors qu’il s’agit des rencontres photographiques d’Arles).</a:t>
            </a:r>
          </a:p>
          <a:p>
            <a:r>
              <a:rPr lang="fr-FR" baseline="0" dirty="0" smtClean="0"/>
              <a:t>Les affiches parlent d’expos photo mais </a:t>
            </a:r>
            <a:r>
              <a:rPr lang="fr-FR" baseline="0" dirty="0" smtClean="0"/>
              <a:t>utilisent </a:t>
            </a:r>
            <a:r>
              <a:rPr lang="fr-FR" baseline="0" dirty="0" smtClean="0"/>
              <a:t>le dessin.</a:t>
            </a:r>
          </a:p>
          <a:p>
            <a:r>
              <a:rPr lang="fr-FR" baseline="0" dirty="0" smtClean="0"/>
              <a:t>La hiérarchie des différents écrits dans les affiches, le jeu des typographies sur les titres. La façon dont les titres se superposent aux dessins.</a:t>
            </a:r>
          </a:p>
          <a:p>
            <a:r>
              <a:rPr lang="fr-FR" baseline="0" dirty="0" smtClean="0"/>
              <a:t>Le jeu des couleurs (peu de couleurs, joyeuses et contrastées qui </a:t>
            </a:r>
            <a:r>
              <a:rPr lang="fr-FR" baseline="0" dirty="0" smtClean="0"/>
              <a:t>évoquent </a:t>
            </a:r>
            <a:r>
              <a:rPr lang="fr-FR" baseline="0" dirty="0" smtClean="0"/>
              <a:t>l’été) </a:t>
            </a:r>
          </a:p>
          <a:p>
            <a:endParaRPr lang="fr-FR" dirty="0"/>
          </a:p>
        </p:txBody>
      </p:sp>
      <p:sp>
        <p:nvSpPr>
          <p:cNvPr id="4" name="Espace réservé du numéro de diapositive 3"/>
          <p:cNvSpPr>
            <a:spLocks noGrp="1"/>
          </p:cNvSpPr>
          <p:nvPr>
            <p:ph type="sldNum" sz="quarter" idx="10"/>
          </p:nvPr>
        </p:nvSpPr>
        <p:spPr/>
        <p:txBody>
          <a:bodyPr/>
          <a:lstStyle/>
          <a:p>
            <a:fld id="{D51B5B78-D62A-403D-ABEC-4571BF133642}" type="slidenum">
              <a:rPr lang="fr-FR" smtClean="0"/>
              <a:t>4</a:t>
            </a:fld>
            <a:endParaRPr lang="fr-FR"/>
          </a:p>
        </p:txBody>
      </p:sp>
    </p:spTree>
    <p:extLst>
      <p:ext uri="{BB962C8B-B14F-4D97-AF65-F5344CB8AC3E}">
        <p14:creationId xmlns:p14="http://schemas.microsoft.com/office/powerpoint/2010/main" val="523368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Ce qui</a:t>
            </a:r>
            <a:r>
              <a:rPr lang="fr-FR" b="1" baseline="0" dirty="0" smtClean="0"/>
              <a:t> est à remarquer </a:t>
            </a:r>
            <a:r>
              <a:rPr lang="fr-FR" b="1" baseline="0" dirty="0" smtClean="0"/>
              <a:t>ici (à gauche):</a:t>
            </a:r>
            <a:endParaRPr lang="fr-FR" b="1" baseline="0" dirty="0" smtClean="0"/>
          </a:p>
          <a:p>
            <a:r>
              <a:rPr lang="fr-FR" baseline="0" dirty="0" smtClean="0"/>
              <a:t>Les références du dessin : les comics américains, Roy </a:t>
            </a:r>
            <a:r>
              <a:rPr lang="fr-FR" baseline="0" dirty="0" smtClean="0"/>
              <a:t>Lichtenstein, la BD (utilisation d’une bulle pour indiquer l’année). </a:t>
            </a:r>
            <a:endParaRPr lang="fr-FR" baseline="0" dirty="0" smtClean="0"/>
          </a:p>
          <a:p>
            <a:r>
              <a:rPr lang="fr-FR" baseline="0" dirty="0" smtClean="0"/>
              <a:t>Le cadrage : gros plan sur une partie d’un visage en train de photographier quelque chose.</a:t>
            </a:r>
          </a:p>
          <a:p>
            <a:r>
              <a:rPr lang="fr-FR" baseline="0" dirty="0" smtClean="0"/>
              <a:t>L’objectif montre un 2</a:t>
            </a:r>
            <a:r>
              <a:rPr lang="fr-FR" baseline="30000" dirty="0" smtClean="0"/>
              <a:t>e</a:t>
            </a:r>
            <a:r>
              <a:rPr lang="fr-FR" baseline="0" dirty="0" smtClean="0"/>
              <a:t> dessin – mise en </a:t>
            </a:r>
            <a:r>
              <a:rPr lang="fr-FR" baseline="0" dirty="0" smtClean="0"/>
              <a:t>abîme.</a:t>
            </a:r>
            <a:endParaRPr lang="fr-FR" baseline="0" dirty="0" smtClean="0"/>
          </a:p>
          <a:p>
            <a:r>
              <a:rPr lang="fr-FR" baseline="0" dirty="0" smtClean="0"/>
              <a:t>L’affiche parle de photos mais utilise le dessin.</a:t>
            </a:r>
          </a:p>
          <a:p>
            <a:r>
              <a:rPr lang="fr-FR" baseline="0" dirty="0" smtClean="0"/>
              <a:t>La façon dont le dessin sert le placement du texte (en rond).</a:t>
            </a:r>
          </a:p>
          <a:p>
            <a:r>
              <a:rPr lang="fr-FR" baseline="0" dirty="0" smtClean="0"/>
              <a:t>L’utilisation de la couleur : un peu atténuée pour le dessin, 2 couleurs complémentaires très vives (jaune / violet) pour le titre.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t>Ce qui</a:t>
            </a:r>
            <a:r>
              <a:rPr lang="fr-FR" b="1" baseline="0" dirty="0" smtClean="0"/>
              <a:t> est à remarquer ici (à droite):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baseline="0" dirty="0" smtClean="0"/>
              <a:t>L’utilisation de la BD (dessin d’Enki Bilal) mais en même temps, sujet de l’affiche.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baseline="0" dirty="0" smtClean="0"/>
              <a:t>Le texte qui encadre le dessin. Les couleurs du texte et les typographies utilisées.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baseline="0" dirty="0" smtClean="0"/>
              <a:t>Le rapport texte / image qui joue sur l’</a:t>
            </a:r>
            <a:r>
              <a:rPr lang="fr-FR" b="0" baseline="0" dirty="0" err="1" smtClean="0"/>
              <a:t>ambiguité</a:t>
            </a:r>
            <a:r>
              <a:rPr lang="fr-FR" b="0" baseline="0" dirty="0" smtClean="0"/>
              <a:t> du sens (sont-ce les personnages représentés qui sont vendus? Ou sont-ils des vendus?)</a:t>
            </a:r>
          </a:p>
          <a:p>
            <a:endParaRPr lang="fr-FR" dirty="0"/>
          </a:p>
        </p:txBody>
      </p:sp>
      <p:sp>
        <p:nvSpPr>
          <p:cNvPr id="4" name="Espace réservé du numéro de diapositive 3"/>
          <p:cNvSpPr>
            <a:spLocks noGrp="1"/>
          </p:cNvSpPr>
          <p:nvPr>
            <p:ph type="sldNum" sz="quarter" idx="10"/>
          </p:nvPr>
        </p:nvSpPr>
        <p:spPr/>
        <p:txBody>
          <a:bodyPr/>
          <a:lstStyle/>
          <a:p>
            <a:fld id="{D51B5B78-D62A-403D-ABEC-4571BF133642}" type="slidenum">
              <a:rPr lang="fr-FR" smtClean="0"/>
              <a:t>5</a:t>
            </a:fld>
            <a:endParaRPr lang="fr-FR"/>
          </a:p>
        </p:txBody>
      </p:sp>
    </p:spTree>
    <p:extLst>
      <p:ext uri="{BB962C8B-B14F-4D97-AF65-F5344CB8AC3E}">
        <p14:creationId xmlns:p14="http://schemas.microsoft.com/office/powerpoint/2010/main" val="3497204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Ce qui</a:t>
            </a:r>
            <a:r>
              <a:rPr lang="fr-FR" b="1" baseline="0" dirty="0" smtClean="0"/>
              <a:t> est à remarquer ici:</a:t>
            </a:r>
          </a:p>
          <a:p>
            <a:r>
              <a:rPr lang="fr-FR" baseline="0" dirty="0" smtClean="0"/>
              <a:t>- Une même thématique et même des similitudes de composition mais un traitement très différent : à gauche, le travail d’un illustrateur en sérigraphie, à droite un montage de miniatures persanes sur une photo aérienne du château de Versailles et des jardins.</a:t>
            </a:r>
          </a:p>
          <a:p>
            <a:r>
              <a:rPr lang="fr-FR" baseline="0" dirty="0" smtClean="0"/>
              <a:t>- Le jeu des couleurs : davantage de nuances que dans les affiches déjà vues. Des teintes chaudes </a:t>
            </a:r>
            <a:r>
              <a:rPr lang="fr-FR" baseline="0" dirty="0" smtClean="0"/>
              <a:t>rehaussées </a:t>
            </a:r>
            <a:r>
              <a:rPr lang="fr-FR" baseline="0" dirty="0" smtClean="0"/>
              <a:t>par un bleu cyan.</a:t>
            </a:r>
          </a:p>
          <a:p>
            <a:r>
              <a:rPr lang="fr-FR" dirty="0" smtClean="0"/>
              <a:t>Le symbolisme</a:t>
            </a:r>
            <a:r>
              <a:rPr lang="fr-FR" baseline="0" dirty="0" smtClean="0"/>
              <a:t> : l’aventure, l’exotisme, le mouvement, un côté flamboyant (le volcan, les émanations lumineuses autour des miniatures). </a:t>
            </a:r>
          </a:p>
          <a:p>
            <a:r>
              <a:rPr lang="fr-FR" baseline="0" dirty="0" smtClean="0"/>
              <a:t>- Les chevaux se déplacent de gauche à droite (sens de l’écriture). On aurait un autre effet s’ils étaient orientés de droite à gauche.</a:t>
            </a:r>
            <a:endParaRPr lang="fr-FR" dirty="0" smtClean="0"/>
          </a:p>
          <a:p>
            <a:r>
              <a:rPr lang="fr-FR" dirty="0" smtClean="0"/>
              <a:t>-</a:t>
            </a:r>
            <a:r>
              <a:rPr lang="fr-FR" baseline="0" dirty="0" smtClean="0"/>
              <a:t> L</a:t>
            </a:r>
            <a:r>
              <a:rPr lang="fr-FR" dirty="0" smtClean="0"/>
              <a:t>a discrétion</a:t>
            </a:r>
            <a:r>
              <a:rPr lang="fr-FR" baseline="0" dirty="0" smtClean="0"/>
              <a:t> du texte : en petit dans des formes géométriques colorées à gauche, en transparence à droite</a:t>
            </a:r>
            <a:r>
              <a:rPr lang="fr-FR" baseline="0" dirty="0" smtClean="0"/>
              <a:t>. Ici l’image est reine.</a:t>
            </a:r>
            <a:endParaRPr lang="fr-FR" dirty="0"/>
          </a:p>
        </p:txBody>
      </p:sp>
      <p:sp>
        <p:nvSpPr>
          <p:cNvPr id="4" name="Espace réservé du numéro de diapositive 3"/>
          <p:cNvSpPr>
            <a:spLocks noGrp="1"/>
          </p:cNvSpPr>
          <p:nvPr>
            <p:ph type="sldNum" sz="quarter" idx="10"/>
          </p:nvPr>
        </p:nvSpPr>
        <p:spPr/>
        <p:txBody>
          <a:bodyPr/>
          <a:lstStyle/>
          <a:p>
            <a:fld id="{D51B5B78-D62A-403D-ABEC-4571BF133642}" type="slidenum">
              <a:rPr lang="fr-FR" smtClean="0"/>
              <a:t>6</a:t>
            </a:fld>
            <a:endParaRPr lang="fr-FR"/>
          </a:p>
        </p:txBody>
      </p:sp>
    </p:spTree>
    <p:extLst>
      <p:ext uri="{BB962C8B-B14F-4D97-AF65-F5344CB8AC3E}">
        <p14:creationId xmlns:p14="http://schemas.microsoft.com/office/powerpoint/2010/main" val="2427289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90478">
              <a:defRPr/>
            </a:pPr>
            <a:r>
              <a:rPr lang="fr-FR" b="1" dirty="0" smtClean="0"/>
              <a:t>Ce qui</a:t>
            </a:r>
            <a:r>
              <a:rPr lang="fr-FR" b="1" baseline="0" dirty="0" smtClean="0"/>
              <a:t> est à remarquer ici:</a:t>
            </a:r>
          </a:p>
          <a:p>
            <a:r>
              <a:rPr lang="fr-FR" dirty="0" smtClean="0"/>
              <a:t>L’utilisation d’une superposition de deux photos qui créent un être hybride.</a:t>
            </a:r>
          </a:p>
          <a:p>
            <a:r>
              <a:rPr lang="fr-FR" dirty="0" smtClean="0"/>
              <a:t>- Le texte qui est orienté (en</a:t>
            </a:r>
            <a:r>
              <a:rPr lang="fr-FR" baseline="0" dirty="0" smtClean="0"/>
              <a:t> oblique) </a:t>
            </a:r>
            <a:r>
              <a:rPr lang="fr-FR" dirty="0" smtClean="0"/>
              <a:t>en fonction des lignes de forces de l’image et qui joue avec elle.</a:t>
            </a:r>
          </a:p>
          <a:p>
            <a:r>
              <a:rPr lang="fr-FR" dirty="0" smtClean="0"/>
              <a:t>Les couleurs – plutôt douces.</a:t>
            </a:r>
          </a:p>
          <a:p>
            <a:r>
              <a:rPr lang="fr-FR" dirty="0" smtClean="0"/>
              <a:t>La typographie particulière et le jeu sur les tailles de caractères qui </a:t>
            </a:r>
            <a:r>
              <a:rPr lang="fr-FR" dirty="0" smtClean="0"/>
              <a:t>accentuent</a:t>
            </a:r>
            <a:r>
              <a:rPr lang="fr-FR" baseline="0" dirty="0" smtClean="0"/>
              <a:t> la </a:t>
            </a:r>
            <a:r>
              <a:rPr lang="fr-FR" baseline="0" dirty="0" smtClean="0"/>
              <a:t>dynamique d’ensemble de l’image</a:t>
            </a:r>
            <a:r>
              <a:rPr lang="fr-FR" baseline="0" dirty="0" smtClean="0"/>
              <a:t>.</a:t>
            </a:r>
          </a:p>
          <a:p>
            <a:endParaRPr lang="fr-FR" baseline="0" dirty="0" smtClean="0"/>
          </a:p>
          <a:p>
            <a:pPr defTabSz="990478">
              <a:defRPr/>
            </a:pPr>
            <a:r>
              <a:rPr lang="fr-FR" b="1" dirty="0" smtClean="0"/>
              <a:t>Ce qui</a:t>
            </a:r>
            <a:r>
              <a:rPr lang="fr-FR" b="1" baseline="0" dirty="0" smtClean="0"/>
              <a:t> est à remarquer ici (à droite):</a:t>
            </a:r>
          </a:p>
          <a:p>
            <a:r>
              <a:rPr lang="fr-FR" dirty="0" smtClean="0"/>
              <a:t>L’utilisation de la photo en noir et blanc (portraits de différents musiciens – l’affiche se décline en plusieurs</a:t>
            </a:r>
            <a:r>
              <a:rPr lang="fr-FR" baseline="0" dirty="0" smtClean="0"/>
              <a:t> portraits sur le même principe) agrémentée d’effets de couleur qui jouent avec l’image (les effets passent devant ou derrière le musicien, comme s’il était enveloppé d’une sorte de brume).</a:t>
            </a:r>
          </a:p>
          <a:p>
            <a:r>
              <a:rPr lang="fr-FR" baseline="0" dirty="0" smtClean="0"/>
              <a:t>L’importance du texte qui se place sur l’image et joue avec elle. Le jeu du noir et du blanc. L’uniformité de la typo et de la taille.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D51B5B78-D62A-403D-ABEC-4571BF133642}" type="slidenum">
              <a:rPr lang="fr-FR" smtClean="0"/>
              <a:t>7</a:t>
            </a:fld>
            <a:endParaRPr lang="fr-FR"/>
          </a:p>
        </p:txBody>
      </p:sp>
    </p:spTree>
    <p:extLst>
      <p:ext uri="{BB962C8B-B14F-4D97-AF65-F5344CB8AC3E}">
        <p14:creationId xmlns:p14="http://schemas.microsoft.com/office/powerpoint/2010/main" val="3968507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90478">
              <a:defRPr/>
            </a:pPr>
            <a:r>
              <a:rPr lang="fr-FR" b="1" dirty="0" smtClean="0"/>
              <a:t>Ce qui</a:t>
            </a:r>
            <a:r>
              <a:rPr lang="fr-FR" b="1" baseline="0" dirty="0" smtClean="0"/>
              <a:t> est à remarquer ici:</a:t>
            </a:r>
          </a:p>
          <a:p>
            <a:r>
              <a:rPr lang="fr-FR" dirty="0" smtClean="0"/>
              <a:t>Le parti pris qui se décline sur une série d’affiches et qui permet d’identifier l’établissement culturel commanditaire</a:t>
            </a:r>
            <a:r>
              <a:rPr lang="fr-FR" baseline="0" dirty="0" smtClean="0"/>
              <a:t> juste par l’image.</a:t>
            </a:r>
          </a:p>
          <a:p>
            <a:r>
              <a:rPr lang="fr-FR" baseline="0" dirty="0" smtClean="0"/>
              <a:t>Le côté collage surréaliste mais appliqué au réel.</a:t>
            </a:r>
          </a:p>
          <a:p>
            <a:r>
              <a:rPr lang="fr-FR" baseline="0" dirty="0" smtClean="0"/>
              <a:t>Le jeu sur les objets, l’habillement, la posture, les couleurs.</a:t>
            </a:r>
          </a:p>
          <a:p>
            <a:r>
              <a:rPr lang="fr-FR" baseline="0" dirty="0" smtClean="0"/>
              <a:t>Le côté discret et épuré du texte, placé à la même place d’une affiche à l’autre. La mise en valeur de la date par une couleur différentes en gardant la même typo et la même taille.</a:t>
            </a:r>
            <a:r>
              <a:rPr lang="fr-FR" dirty="0" smtClean="0"/>
              <a:t> Le logo, placé au</a:t>
            </a:r>
            <a:r>
              <a:rPr lang="fr-FR" baseline="0" dirty="0" smtClean="0"/>
              <a:t> même endroit d’une affiche à l’autre.</a:t>
            </a:r>
            <a:endParaRPr lang="fr-FR" dirty="0"/>
          </a:p>
        </p:txBody>
      </p:sp>
      <p:sp>
        <p:nvSpPr>
          <p:cNvPr id="4" name="Espace réservé du numéro de diapositive 3"/>
          <p:cNvSpPr>
            <a:spLocks noGrp="1"/>
          </p:cNvSpPr>
          <p:nvPr>
            <p:ph type="sldNum" sz="quarter" idx="10"/>
          </p:nvPr>
        </p:nvSpPr>
        <p:spPr/>
        <p:txBody>
          <a:bodyPr/>
          <a:lstStyle/>
          <a:p>
            <a:fld id="{D51B5B78-D62A-403D-ABEC-4571BF133642}" type="slidenum">
              <a:rPr lang="fr-FR" smtClean="0"/>
              <a:t>8</a:t>
            </a:fld>
            <a:endParaRPr lang="fr-FR"/>
          </a:p>
        </p:txBody>
      </p:sp>
    </p:spTree>
    <p:extLst>
      <p:ext uri="{BB962C8B-B14F-4D97-AF65-F5344CB8AC3E}">
        <p14:creationId xmlns:p14="http://schemas.microsoft.com/office/powerpoint/2010/main" val="1144154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90478">
              <a:defRPr/>
            </a:pPr>
            <a:r>
              <a:rPr lang="fr-FR" b="1" dirty="0" smtClean="0"/>
              <a:t>Ce qui</a:t>
            </a:r>
            <a:r>
              <a:rPr lang="fr-FR" b="1" baseline="0" dirty="0" smtClean="0"/>
              <a:t> est à remarquer </a:t>
            </a:r>
            <a:r>
              <a:rPr lang="fr-FR" b="1" baseline="0" dirty="0" smtClean="0"/>
              <a:t>ici (à gauche) :</a:t>
            </a:r>
            <a:endParaRPr lang="fr-FR" b="1" baseline="0" dirty="0" smtClean="0"/>
          </a:p>
          <a:p>
            <a:r>
              <a:rPr lang="fr-FR" dirty="0" smtClean="0"/>
              <a:t>L’illustration qui met en scène</a:t>
            </a:r>
            <a:r>
              <a:rPr lang="fr-FR" baseline="0" dirty="0" smtClean="0"/>
              <a:t> un mot (ensemble) dans une recherche typographique : jeu sur le dédoublement de chaque </a:t>
            </a:r>
            <a:r>
              <a:rPr lang="fr-FR" baseline="0" dirty="0" smtClean="0"/>
              <a:t>lettres, </a:t>
            </a:r>
            <a:r>
              <a:rPr lang="fr-FR" baseline="0" dirty="0" smtClean="0"/>
              <a:t>sur les couleurs, sur la typographie en elle-même. Présence de petits personnages noirs (le reste est en couleur) qui animent les lettres.</a:t>
            </a:r>
          </a:p>
          <a:p>
            <a:r>
              <a:rPr lang="fr-FR" baseline="0" dirty="0" smtClean="0"/>
              <a:t>La place de l’écrit qui prend un rôle illustratif et graphique au détriment de la compréhension.</a:t>
            </a:r>
          </a:p>
          <a:p>
            <a:r>
              <a:rPr lang="fr-FR" baseline="0" dirty="0" smtClean="0"/>
              <a:t>La hiérarchisation des textes qui joue sur la place, la couleur, la taille des caractères</a:t>
            </a:r>
            <a:r>
              <a:rPr lang="fr-FR" baseline="0" dirty="0" smtClean="0"/>
              <a:t>.</a:t>
            </a:r>
          </a:p>
          <a:p>
            <a:endParaRPr lang="fr-FR" baseline="0" dirty="0" smtClean="0"/>
          </a:p>
          <a:p>
            <a:pPr defTabSz="990478">
              <a:defRPr/>
            </a:pPr>
            <a:r>
              <a:rPr lang="fr-FR" b="1" dirty="0" smtClean="0"/>
              <a:t>Ce qui</a:t>
            </a:r>
            <a:r>
              <a:rPr lang="fr-FR" b="1" baseline="0" dirty="0" smtClean="0"/>
              <a:t> est à remarquer ici (à droite) :</a:t>
            </a:r>
          </a:p>
          <a:p>
            <a:r>
              <a:rPr lang="fr-FR" dirty="0" smtClean="0"/>
              <a:t>L’utilisation des lettres qui deviennent illustration mais restent lisible.</a:t>
            </a:r>
          </a:p>
          <a:p>
            <a:r>
              <a:rPr lang="fr-FR" dirty="0" smtClean="0"/>
              <a:t>Le parti pris qui donne un côté enfantin à l’affiche.</a:t>
            </a:r>
          </a:p>
          <a:p>
            <a:r>
              <a:rPr lang="fr-FR" dirty="0" smtClean="0"/>
              <a:t>La</a:t>
            </a:r>
            <a:r>
              <a:rPr lang="fr-FR" baseline="0" dirty="0" smtClean="0"/>
              <a:t> simplicité de la composition. Tout tient à la transformation des lettres.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D51B5B78-D62A-403D-ABEC-4571BF133642}" type="slidenum">
              <a:rPr lang="fr-FR" smtClean="0"/>
              <a:t>9</a:t>
            </a:fld>
            <a:endParaRPr lang="fr-FR"/>
          </a:p>
        </p:txBody>
      </p:sp>
    </p:spTree>
    <p:extLst>
      <p:ext uri="{BB962C8B-B14F-4D97-AF65-F5344CB8AC3E}">
        <p14:creationId xmlns:p14="http://schemas.microsoft.com/office/powerpoint/2010/main" val="688036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9F2F3191-C09B-4618-A1C8-44D43EFE1F5C}" type="datetimeFigureOut">
              <a:rPr lang="fr-FR" smtClean="0"/>
              <a:t>01/12/2023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B0DE2A-9E25-488C-962C-D3A61DFC3883}" type="slidenum">
              <a:rPr lang="fr-FR" smtClean="0"/>
              <a:t>‹N°›</a:t>
            </a:fld>
            <a:endParaRPr lang="fr-FR"/>
          </a:p>
        </p:txBody>
      </p:sp>
    </p:spTree>
    <p:extLst>
      <p:ext uri="{BB962C8B-B14F-4D97-AF65-F5344CB8AC3E}">
        <p14:creationId xmlns:p14="http://schemas.microsoft.com/office/powerpoint/2010/main" val="1795886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F2F3191-C09B-4618-A1C8-44D43EFE1F5C}" type="datetimeFigureOut">
              <a:rPr lang="fr-FR" smtClean="0"/>
              <a:t>01/12/2023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B0DE2A-9E25-488C-962C-D3A61DFC3883}" type="slidenum">
              <a:rPr lang="fr-FR" smtClean="0"/>
              <a:t>‹N°›</a:t>
            </a:fld>
            <a:endParaRPr lang="fr-FR"/>
          </a:p>
        </p:txBody>
      </p:sp>
    </p:spTree>
    <p:extLst>
      <p:ext uri="{BB962C8B-B14F-4D97-AF65-F5344CB8AC3E}">
        <p14:creationId xmlns:p14="http://schemas.microsoft.com/office/powerpoint/2010/main" val="1437257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F2F3191-C09B-4618-A1C8-44D43EFE1F5C}" type="datetimeFigureOut">
              <a:rPr lang="fr-FR" smtClean="0"/>
              <a:t>01/12/2023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B0DE2A-9E25-488C-962C-D3A61DFC3883}" type="slidenum">
              <a:rPr lang="fr-FR" smtClean="0"/>
              <a:t>‹N°›</a:t>
            </a:fld>
            <a:endParaRPr lang="fr-FR"/>
          </a:p>
        </p:txBody>
      </p:sp>
    </p:spTree>
    <p:extLst>
      <p:ext uri="{BB962C8B-B14F-4D97-AF65-F5344CB8AC3E}">
        <p14:creationId xmlns:p14="http://schemas.microsoft.com/office/powerpoint/2010/main" val="3772826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F2F3191-C09B-4618-A1C8-44D43EFE1F5C}" type="datetimeFigureOut">
              <a:rPr lang="fr-FR" smtClean="0"/>
              <a:t>01/12/2023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B0DE2A-9E25-488C-962C-D3A61DFC3883}" type="slidenum">
              <a:rPr lang="fr-FR" smtClean="0"/>
              <a:t>‹N°›</a:t>
            </a:fld>
            <a:endParaRPr lang="fr-FR"/>
          </a:p>
        </p:txBody>
      </p:sp>
    </p:spTree>
    <p:extLst>
      <p:ext uri="{BB962C8B-B14F-4D97-AF65-F5344CB8AC3E}">
        <p14:creationId xmlns:p14="http://schemas.microsoft.com/office/powerpoint/2010/main" val="543971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9F2F3191-C09B-4618-A1C8-44D43EFE1F5C}" type="datetimeFigureOut">
              <a:rPr lang="fr-FR" smtClean="0"/>
              <a:t>01/12/2023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B0DE2A-9E25-488C-962C-D3A61DFC3883}" type="slidenum">
              <a:rPr lang="fr-FR" smtClean="0"/>
              <a:t>‹N°›</a:t>
            </a:fld>
            <a:endParaRPr lang="fr-FR"/>
          </a:p>
        </p:txBody>
      </p:sp>
    </p:spTree>
    <p:extLst>
      <p:ext uri="{BB962C8B-B14F-4D97-AF65-F5344CB8AC3E}">
        <p14:creationId xmlns:p14="http://schemas.microsoft.com/office/powerpoint/2010/main" val="1218261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F2F3191-C09B-4618-A1C8-44D43EFE1F5C}" type="datetimeFigureOut">
              <a:rPr lang="fr-FR" smtClean="0"/>
              <a:t>01/12/2023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BB0DE2A-9E25-488C-962C-D3A61DFC3883}" type="slidenum">
              <a:rPr lang="fr-FR" smtClean="0"/>
              <a:t>‹N°›</a:t>
            </a:fld>
            <a:endParaRPr lang="fr-FR"/>
          </a:p>
        </p:txBody>
      </p:sp>
    </p:spTree>
    <p:extLst>
      <p:ext uri="{BB962C8B-B14F-4D97-AF65-F5344CB8AC3E}">
        <p14:creationId xmlns:p14="http://schemas.microsoft.com/office/powerpoint/2010/main" val="4090552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F2F3191-C09B-4618-A1C8-44D43EFE1F5C}" type="datetimeFigureOut">
              <a:rPr lang="fr-FR" smtClean="0"/>
              <a:t>01/12/2023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BB0DE2A-9E25-488C-962C-D3A61DFC3883}" type="slidenum">
              <a:rPr lang="fr-FR" smtClean="0"/>
              <a:t>‹N°›</a:t>
            </a:fld>
            <a:endParaRPr lang="fr-FR"/>
          </a:p>
        </p:txBody>
      </p:sp>
    </p:spTree>
    <p:extLst>
      <p:ext uri="{BB962C8B-B14F-4D97-AF65-F5344CB8AC3E}">
        <p14:creationId xmlns:p14="http://schemas.microsoft.com/office/powerpoint/2010/main" val="3527773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F2F3191-C09B-4618-A1C8-44D43EFE1F5C}" type="datetimeFigureOut">
              <a:rPr lang="fr-FR" smtClean="0"/>
              <a:t>01/12/2023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BB0DE2A-9E25-488C-962C-D3A61DFC3883}" type="slidenum">
              <a:rPr lang="fr-FR" smtClean="0"/>
              <a:t>‹N°›</a:t>
            </a:fld>
            <a:endParaRPr lang="fr-FR"/>
          </a:p>
        </p:txBody>
      </p:sp>
    </p:spTree>
    <p:extLst>
      <p:ext uri="{BB962C8B-B14F-4D97-AF65-F5344CB8AC3E}">
        <p14:creationId xmlns:p14="http://schemas.microsoft.com/office/powerpoint/2010/main" val="1160728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F2F3191-C09B-4618-A1C8-44D43EFE1F5C}" type="datetimeFigureOut">
              <a:rPr lang="fr-FR" smtClean="0"/>
              <a:t>01/12/2023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BB0DE2A-9E25-488C-962C-D3A61DFC3883}" type="slidenum">
              <a:rPr lang="fr-FR" smtClean="0"/>
              <a:t>‹N°›</a:t>
            </a:fld>
            <a:endParaRPr lang="fr-FR"/>
          </a:p>
        </p:txBody>
      </p:sp>
    </p:spTree>
    <p:extLst>
      <p:ext uri="{BB962C8B-B14F-4D97-AF65-F5344CB8AC3E}">
        <p14:creationId xmlns:p14="http://schemas.microsoft.com/office/powerpoint/2010/main" val="1006720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9F2F3191-C09B-4618-A1C8-44D43EFE1F5C}" type="datetimeFigureOut">
              <a:rPr lang="fr-FR" smtClean="0"/>
              <a:t>01/12/2023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BB0DE2A-9E25-488C-962C-D3A61DFC3883}" type="slidenum">
              <a:rPr lang="fr-FR" smtClean="0"/>
              <a:t>‹N°›</a:t>
            </a:fld>
            <a:endParaRPr lang="fr-FR"/>
          </a:p>
        </p:txBody>
      </p:sp>
    </p:spTree>
    <p:extLst>
      <p:ext uri="{BB962C8B-B14F-4D97-AF65-F5344CB8AC3E}">
        <p14:creationId xmlns:p14="http://schemas.microsoft.com/office/powerpoint/2010/main" val="3005912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9F2F3191-C09B-4618-A1C8-44D43EFE1F5C}" type="datetimeFigureOut">
              <a:rPr lang="fr-FR" smtClean="0"/>
              <a:t>01/12/2023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BB0DE2A-9E25-488C-962C-D3A61DFC3883}" type="slidenum">
              <a:rPr lang="fr-FR" smtClean="0"/>
              <a:t>‹N°›</a:t>
            </a:fld>
            <a:endParaRPr lang="fr-FR"/>
          </a:p>
        </p:txBody>
      </p:sp>
    </p:spTree>
    <p:extLst>
      <p:ext uri="{BB962C8B-B14F-4D97-AF65-F5344CB8AC3E}">
        <p14:creationId xmlns:p14="http://schemas.microsoft.com/office/powerpoint/2010/main" val="1463643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F3191-C09B-4618-A1C8-44D43EFE1F5C}" type="datetimeFigureOut">
              <a:rPr lang="fr-FR" smtClean="0"/>
              <a:t>01/12/2023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B0DE2A-9E25-488C-962C-D3A61DFC3883}" type="slidenum">
              <a:rPr lang="fr-FR" smtClean="0"/>
              <a:t>‹N°›</a:t>
            </a:fld>
            <a:endParaRPr lang="fr-FR"/>
          </a:p>
        </p:txBody>
      </p:sp>
    </p:spTree>
    <p:extLst>
      <p:ext uri="{BB962C8B-B14F-4D97-AF65-F5344CB8AC3E}">
        <p14:creationId xmlns:p14="http://schemas.microsoft.com/office/powerpoint/2010/main" val="232814966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ne.matthaey@ac-strasbourg.f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solidFill>
                  <a:schemeClr val="bg1"/>
                </a:solidFill>
              </a:rPr>
              <a:t>Une sélection d’affiches pour travailler avec les élèves</a:t>
            </a:r>
            <a:endParaRPr lang="fr-FR" dirty="0">
              <a:solidFill>
                <a:schemeClr val="bg1"/>
              </a:solidFill>
            </a:endParaRPr>
          </a:p>
        </p:txBody>
      </p:sp>
      <p:sp>
        <p:nvSpPr>
          <p:cNvPr id="3" name="Sous-titre 2"/>
          <p:cNvSpPr>
            <a:spLocks noGrp="1"/>
          </p:cNvSpPr>
          <p:nvPr>
            <p:ph type="subTitle" idx="1"/>
          </p:nvPr>
        </p:nvSpPr>
        <p:spPr/>
        <p:txBody>
          <a:bodyPr/>
          <a:lstStyle/>
          <a:p>
            <a:r>
              <a:rPr lang="fr-FR" dirty="0" smtClean="0">
                <a:solidFill>
                  <a:schemeClr val="bg1"/>
                </a:solidFill>
              </a:rPr>
              <a:t>p</a:t>
            </a:r>
            <a:r>
              <a:rPr lang="fr-FR" dirty="0" smtClean="0">
                <a:solidFill>
                  <a:schemeClr val="bg1"/>
                </a:solidFill>
              </a:rPr>
              <a:t>roposée par </a:t>
            </a:r>
            <a:r>
              <a:rPr lang="fr-FR" dirty="0" smtClean="0">
                <a:solidFill>
                  <a:schemeClr val="bg1"/>
                </a:solidFill>
                <a:hlinkClick r:id="rId3"/>
              </a:rPr>
              <a:t>a</a:t>
            </a:r>
            <a:r>
              <a:rPr lang="fr-FR" dirty="0" smtClean="0">
                <a:solidFill>
                  <a:schemeClr val="bg1"/>
                </a:solidFill>
                <a:hlinkClick r:id="rId3"/>
              </a:rPr>
              <a:t>nne</a:t>
            </a:r>
            <a:r>
              <a:rPr lang="fr-FR" dirty="0" smtClean="0">
                <a:solidFill>
                  <a:schemeClr val="bg1"/>
                </a:solidFill>
                <a:hlinkClick r:id="rId3"/>
              </a:rPr>
              <a:t>.m</a:t>
            </a:r>
            <a:r>
              <a:rPr lang="fr-FR" dirty="0" smtClean="0">
                <a:solidFill>
                  <a:schemeClr val="bg1"/>
                </a:solidFill>
                <a:hlinkClick r:id="rId3"/>
              </a:rPr>
              <a:t>atthaey@ac-strasbourg.fr</a:t>
            </a:r>
            <a:r>
              <a:rPr lang="fr-FR" dirty="0" smtClean="0">
                <a:solidFill>
                  <a:schemeClr val="bg1"/>
                </a:solidFill>
              </a:rPr>
              <a:t> CPD arts visuels</a:t>
            </a:r>
            <a:endParaRPr lang="fr-FR" dirty="0" smtClean="0">
              <a:solidFill>
                <a:schemeClr val="bg1"/>
              </a:solidFill>
            </a:endParaRPr>
          </a:p>
          <a:p>
            <a:r>
              <a:rPr lang="fr-FR" dirty="0" smtClean="0">
                <a:solidFill>
                  <a:schemeClr val="bg1"/>
                </a:solidFill>
              </a:rPr>
              <a:t>À partir des collections du Musée des Arts Décoratifs de Paris</a:t>
            </a:r>
            <a:endParaRPr lang="fr-FR" dirty="0">
              <a:solidFill>
                <a:schemeClr val="bg1"/>
              </a:solidFill>
            </a:endParaRPr>
          </a:p>
          <a:p>
            <a:r>
              <a:rPr lang="fr-FR" dirty="0" smtClean="0">
                <a:solidFill>
                  <a:schemeClr val="bg1"/>
                </a:solidFill>
              </a:rPr>
              <a:t>http://collections.madparis.fr/publicite-graphisme</a:t>
            </a:r>
            <a:endParaRPr lang="fr-FR" dirty="0">
              <a:solidFill>
                <a:schemeClr val="bg1"/>
              </a:solidFill>
            </a:endParaRPr>
          </a:p>
        </p:txBody>
      </p:sp>
    </p:spTree>
    <p:extLst>
      <p:ext uri="{BB962C8B-B14F-4D97-AF65-F5344CB8AC3E}">
        <p14:creationId xmlns:p14="http://schemas.microsoft.com/office/powerpoint/2010/main" val="1616623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jazz ecrit"/>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6830245" y="0"/>
            <a:ext cx="4578350" cy="6858000"/>
          </a:xfrm>
          <a:prstGeom prst="rect">
            <a:avLst/>
          </a:prstGeom>
        </p:spPr>
      </p:pic>
      <p:pic>
        <p:nvPicPr>
          <p:cNvPr id="3" name="Image 2" descr="jazz pochoir"/>
          <p:cNvPicPr>
            <a:picLocks noGrp="1" noChangeAspect="1"/>
          </p:cNvPicPr>
          <p:nvPr isPhoto="1"/>
        </p:nvPicPr>
        <p:blipFill>
          <a:blip r:embed="rId4">
            <a:lum/>
            <a:extLst>
              <a:ext uri="{28A0092B-C50C-407E-A947-70E740481C1C}">
                <a14:useLocalDpi xmlns:a14="http://schemas.microsoft.com/office/drawing/2010/main" val="0"/>
              </a:ext>
            </a:extLst>
          </a:blip>
          <a:stretch>
            <a:fillRect/>
          </a:stretch>
        </p:blipFill>
        <p:spPr>
          <a:xfrm>
            <a:off x="763895" y="0"/>
            <a:ext cx="4586287" cy="6858000"/>
          </a:xfrm>
          <a:prstGeom prst="rect">
            <a:avLst/>
          </a:prstGeom>
        </p:spPr>
      </p:pic>
    </p:spTree>
    <p:extLst>
      <p:ext uri="{BB962C8B-B14F-4D97-AF65-F5344CB8AC3E}">
        <p14:creationId xmlns:p14="http://schemas.microsoft.com/office/powerpoint/2010/main" val="1170532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ret pour l impossible"/>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645498" y="0"/>
            <a:ext cx="4765675" cy="6858000"/>
          </a:xfrm>
          <a:prstGeom prst="rect">
            <a:avLst/>
          </a:prstGeom>
        </p:spPr>
      </p:pic>
      <p:pic>
        <p:nvPicPr>
          <p:cNvPr id="3" name="Image 2" descr="saison graphique"/>
          <p:cNvPicPr>
            <a:picLocks noGrp="1" noChangeAspect="1"/>
          </p:cNvPicPr>
          <p:nvPr isPhoto="1"/>
        </p:nvPicPr>
        <p:blipFill>
          <a:blip r:embed="rId4">
            <a:lum/>
            <a:extLst>
              <a:ext uri="{28A0092B-C50C-407E-A947-70E740481C1C}">
                <a14:useLocalDpi xmlns:a14="http://schemas.microsoft.com/office/drawing/2010/main" val="0"/>
              </a:ext>
            </a:extLst>
          </a:blip>
          <a:stretch>
            <a:fillRect/>
          </a:stretch>
        </p:blipFill>
        <p:spPr>
          <a:xfrm>
            <a:off x="6854979" y="0"/>
            <a:ext cx="4586287" cy="6858000"/>
          </a:xfrm>
          <a:prstGeom prst="rect">
            <a:avLst/>
          </a:prstGeom>
        </p:spPr>
      </p:pic>
    </p:spTree>
    <p:extLst>
      <p:ext uri="{BB962C8B-B14F-4D97-AF65-F5344CB8AC3E}">
        <p14:creationId xmlns:p14="http://schemas.microsoft.com/office/powerpoint/2010/main" val="4078328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jeux 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785454" y="0"/>
            <a:ext cx="4603750" cy="6858000"/>
          </a:xfrm>
          <a:prstGeom prst="rect">
            <a:avLst/>
          </a:prstGeom>
        </p:spPr>
      </p:pic>
      <p:pic>
        <p:nvPicPr>
          <p:cNvPr id="3" name="Image 2" descr="jeux"/>
          <p:cNvPicPr>
            <a:picLocks noGrp="1" noChangeAspect="1"/>
          </p:cNvPicPr>
          <p:nvPr isPhoto="1"/>
        </p:nvPicPr>
        <p:blipFill>
          <a:blip r:embed="rId4">
            <a:lum/>
            <a:extLst>
              <a:ext uri="{28A0092B-C50C-407E-A947-70E740481C1C}">
                <a14:useLocalDpi xmlns:a14="http://schemas.microsoft.com/office/drawing/2010/main" val="0"/>
              </a:ext>
            </a:extLst>
          </a:blip>
          <a:stretch>
            <a:fillRect/>
          </a:stretch>
        </p:blipFill>
        <p:spPr>
          <a:xfrm>
            <a:off x="6847041" y="0"/>
            <a:ext cx="4603750" cy="6858000"/>
          </a:xfrm>
          <a:prstGeom prst="rect">
            <a:avLst/>
          </a:prstGeom>
        </p:spPr>
      </p:pic>
    </p:spTree>
    <p:extLst>
      <p:ext uri="{BB962C8B-B14F-4D97-AF65-F5344CB8AC3E}">
        <p14:creationId xmlns:p14="http://schemas.microsoft.com/office/powerpoint/2010/main" val="1808479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metropolis 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6837056" y="0"/>
            <a:ext cx="4594225" cy="6858000"/>
          </a:xfrm>
          <a:prstGeom prst="rect">
            <a:avLst/>
          </a:prstGeom>
        </p:spPr>
      </p:pic>
      <p:pic>
        <p:nvPicPr>
          <p:cNvPr id="3" name="Image 2" descr="metropolis Boris Bilinsky 1927"/>
          <p:cNvPicPr>
            <a:picLocks noGrp="1" noChangeAspect="1"/>
          </p:cNvPicPr>
          <p:nvPr isPhoto="1"/>
        </p:nvPicPr>
        <p:blipFill>
          <a:blip r:embed="rId4" cstate="print">
            <a:lum/>
            <a:extLst>
              <a:ext uri="{28A0092B-C50C-407E-A947-70E740481C1C}">
                <a14:useLocalDpi xmlns:a14="http://schemas.microsoft.com/office/drawing/2010/main" val="0"/>
              </a:ext>
            </a:extLst>
          </a:blip>
          <a:stretch>
            <a:fillRect/>
          </a:stretch>
        </p:blipFill>
        <p:spPr>
          <a:xfrm>
            <a:off x="447470" y="0"/>
            <a:ext cx="4983163" cy="6858000"/>
          </a:xfrm>
          <a:prstGeom prst="rect">
            <a:avLst/>
          </a:prstGeom>
        </p:spPr>
      </p:pic>
    </p:spTree>
    <p:extLst>
      <p:ext uri="{BB962C8B-B14F-4D97-AF65-F5344CB8AC3E}">
        <p14:creationId xmlns:p14="http://schemas.microsoft.com/office/powerpoint/2010/main" val="88931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la maison de poupee"/>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812902" y="0"/>
            <a:ext cx="4578350" cy="6858000"/>
          </a:xfrm>
          <a:prstGeom prst="rect">
            <a:avLst/>
          </a:prstGeom>
        </p:spPr>
      </p:pic>
      <p:pic>
        <p:nvPicPr>
          <p:cNvPr id="3" name="Image 2" descr="portraits"/>
          <p:cNvPicPr>
            <a:picLocks noGrp="1" noChangeAspect="1"/>
          </p:cNvPicPr>
          <p:nvPr isPhoto="1"/>
        </p:nvPicPr>
        <p:blipFill>
          <a:blip r:embed="rId4">
            <a:lum/>
            <a:extLst>
              <a:ext uri="{28A0092B-C50C-407E-A947-70E740481C1C}">
                <a14:useLocalDpi xmlns:a14="http://schemas.microsoft.com/office/drawing/2010/main" val="0"/>
              </a:ext>
            </a:extLst>
          </a:blip>
          <a:stretch>
            <a:fillRect/>
          </a:stretch>
        </p:blipFill>
        <p:spPr>
          <a:xfrm>
            <a:off x="6825483" y="0"/>
            <a:ext cx="4586287" cy="6858000"/>
          </a:xfrm>
          <a:prstGeom prst="rect">
            <a:avLst/>
          </a:prstGeom>
        </p:spPr>
      </p:pic>
    </p:spTree>
    <p:extLst>
      <p:ext uri="{BB962C8B-B14F-4D97-AF65-F5344CB8AC3E}">
        <p14:creationId xmlns:p14="http://schemas.microsoft.com/office/powerpoint/2010/main" val="5023699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pronomade hte garonne"/>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6815651" y="0"/>
            <a:ext cx="4586287" cy="6858000"/>
          </a:xfrm>
          <a:prstGeom prst="rect">
            <a:avLst/>
          </a:prstGeom>
        </p:spPr>
      </p:pic>
      <p:pic>
        <p:nvPicPr>
          <p:cNvPr id="4" name="Image 3" descr="cinema différents"/>
          <p:cNvPicPr>
            <a:picLocks noGrp="1" noChangeAspect="1"/>
          </p:cNvPicPr>
          <p:nvPr isPhoto="1"/>
        </p:nvPicPr>
        <p:blipFill>
          <a:blip r:embed="rId4">
            <a:lum/>
            <a:extLst>
              <a:ext uri="{28A0092B-C50C-407E-A947-70E740481C1C}">
                <a14:useLocalDpi xmlns:a14="http://schemas.microsoft.com/office/drawing/2010/main" val="0"/>
              </a:ext>
            </a:extLst>
          </a:blip>
          <a:stretch>
            <a:fillRect/>
          </a:stretch>
        </p:blipFill>
        <p:spPr>
          <a:xfrm>
            <a:off x="817665" y="0"/>
            <a:ext cx="4568825" cy="6858000"/>
          </a:xfrm>
          <a:prstGeom prst="rect">
            <a:avLst/>
          </a:prstGeom>
        </p:spPr>
      </p:pic>
    </p:spTree>
    <p:extLst>
      <p:ext uri="{BB962C8B-B14F-4D97-AF65-F5344CB8AC3E}">
        <p14:creationId xmlns:p14="http://schemas.microsoft.com/office/powerpoint/2010/main" val="2705270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musique consortium"/>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749147" y="0"/>
            <a:ext cx="4586287" cy="6858000"/>
          </a:xfrm>
          <a:prstGeom prst="rect">
            <a:avLst/>
          </a:prstGeom>
        </p:spPr>
      </p:pic>
      <p:pic>
        <p:nvPicPr>
          <p:cNvPr id="3" name="Image 2" descr="onde"/>
          <p:cNvPicPr>
            <a:picLocks noGrp="1" noChangeAspect="1"/>
          </p:cNvPicPr>
          <p:nvPr isPhoto="1"/>
        </p:nvPicPr>
        <p:blipFill>
          <a:blip r:embed="rId4">
            <a:lum/>
            <a:extLst>
              <a:ext uri="{28A0092B-C50C-407E-A947-70E740481C1C}">
                <a14:useLocalDpi xmlns:a14="http://schemas.microsoft.com/office/drawing/2010/main" val="0"/>
              </a:ext>
            </a:extLst>
          </a:blip>
          <a:stretch>
            <a:fillRect/>
          </a:stretch>
        </p:blipFill>
        <p:spPr>
          <a:xfrm>
            <a:off x="6825483" y="0"/>
            <a:ext cx="4586287" cy="6858000"/>
          </a:xfrm>
          <a:prstGeom prst="rect">
            <a:avLst/>
          </a:prstGeom>
        </p:spPr>
      </p:pic>
    </p:spTree>
    <p:extLst>
      <p:ext uri="{BB962C8B-B14F-4D97-AF65-F5344CB8AC3E}">
        <p14:creationId xmlns:p14="http://schemas.microsoft.com/office/powerpoint/2010/main" val="2584272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antagonisme"/>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1098888" y="0"/>
            <a:ext cx="4235450" cy="6858000"/>
          </a:xfrm>
          <a:prstGeom prst="rect">
            <a:avLst/>
          </a:prstGeom>
        </p:spPr>
      </p:pic>
      <p:pic>
        <p:nvPicPr>
          <p:cNvPr id="3" name="Image 2" descr="miss tic"/>
          <p:cNvPicPr>
            <a:picLocks noGrp="1" noChangeAspect="1"/>
          </p:cNvPicPr>
          <p:nvPr isPhoto="1"/>
        </p:nvPicPr>
        <p:blipFill>
          <a:blip r:embed="rId4">
            <a:lum/>
            <a:extLst>
              <a:ext uri="{28A0092B-C50C-407E-A947-70E740481C1C}">
                <a14:useLocalDpi xmlns:a14="http://schemas.microsoft.com/office/drawing/2010/main" val="0"/>
              </a:ext>
            </a:extLst>
          </a:blip>
          <a:stretch>
            <a:fillRect/>
          </a:stretch>
        </p:blipFill>
        <p:spPr>
          <a:xfrm>
            <a:off x="6856548" y="0"/>
            <a:ext cx="4586287" cy="6858000"/>
          </a:xfrm>
          <a:prstGeom prst="rect">
            <a:avLst/>
          </a:prstGeom>
        </p:spPr>
      </p:pic>
    </p:spTree>
    <p:extLst>
      <p:ext uri="{BB962C8B-B14F-4D97-AF65-F5344CB8AC3E}">
        <p14:creationId xmlns:p14="http://schemas.microsoft.com/office/powerpoint/2010/main" val="1829266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a badiou"/>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494321" y="0"/>
            <a:ext cx="4860925" cy="6858000"/>
          </a:xfrm>
          <a:prstGeom prst="rect">
            <a:avLst/>
          </a:prstGeom>
        </p:spPr>
      </p:pic>
      <p:pic>
        <p:nvPicPr>
          <p:cNvPr id="3" name="Image 2" descr="danse hip hop"/>
          <p:cNvPicPr>
            <a:picLocks noGrp="1" noChangeAspect="1"/>
          </p:cNvPicPr>
          <p:nvPr isPhoto="1"/>
        </p:nvPicPr>
        <p:blipFill>
          <a:blip r:embed="rId4">
            <a:lum/>
            <a:extLst>
              <a:ext uri="{28A0092B-C50C-407E-A947-70E740481C1C}">
                <a14:useLocalDpi xmlns:a14="http://schemas.microsoft.com/office/drawing/2010/main" val="0"/>
              </a:ext>
            </a:extLst>
          </a:blip>
          <a:stretch>
            <a:fillRect/>
          </a:stretch>
        </p:blipFill>
        <p:spPr>
          <a:xfrm>
            <a:off x="6856548" y="0"/>
            <a:ext cx="4586287" cy="6858000"/>
          </a:xfrm>
          <a:prstGeom prst="rect">
            <a:avLst/>
          </a:prstGeom>
        </p:spPr>
      </p:pic>
    </p:spTree>
    <p:extLst>
      <p:ext uri="{BB962C8B-B14F-4D97-AF65-F5344CB8AC3E}">
        <p14:creationId xmlns:p14="http://schemas.microsoft.com/office/powerpoint/2010/main" val="3702218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arles photo"/>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857148" y="0"/>
            <a:ext cx="4578350" cy="6858000"/>
          </a:xfrm>
          <a:prstGeom prst="rect">
            <a:avLst/>
          </a:prstGeom>
        </p:spPr>
      </p:pic>
      <p:pic>
        <p:nvPicPr>
          <p:cNvPr id="3" name="Image 2" descr="arles tong"/>
          <p:cNvPicPr>
            <a:picLocks noGrp="1" noChangeAspect="1"/>
          </p:cNvPicPr>
          <p:nvPr isPhoto="1"/>
        </p:nvPicPr>
        <p:blipFill>
          <a:blip r:embed="rId4">
            <a:lum/>
            <a:extLst>
              <a:ext uri="{28A0092B-C50C-407E-A947-70E740481C1C}">
                <a14:useLocalDpi xmlns:a14="http://schemas.microsoft.com/office/drawing/2010/main" val="0"/>
              </a:ext>
            </a:extLst>
          </a:blip>
          <a:stretch>
            <a:fillRect/>
          </a:stretch>
        </p:blipFill>
        <p:spPr>
          <a:xfrm>
            <a:off x="6840231" y="0"/>
            <a:ext cx="4586287" cy="6858000"/>
          </a:xfrm>
          <a:prstGeom prst="rect">
            <a:avLst/>
          </a:prstGeom>
        </p:spPr>
      </p:pic>
    </p:spTree>
    <p:extLst>
      <p:ext uri="{BB962C8B-B14F-4D97-AF65-F5344CB8AC3E}">
        <p14:creationId xmlns:p14="http://schemas.microsoft.com/office/powerpoint/2010/main" val="1395255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mois de la photo"/>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786489" y="0"/>
            <a:ext cx="4586287" cy="6858000"/>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796" y="0"/>
            <a:ext cx="4586288" cy="6858000"/>
          </a:xfrm>
          <a:prstGeom prst="rect">
            <a:avLst/>
          </a:prstGeom>
        </p:spPr>
      </p:pic>
    </p:spTree>
    <p:extLst>
      <p:ext uri="{BB962C8B-B14F-4D97-AF65-F5344CB8AC3E}">
        <p14:creationId xmlns:p14="http://schemas.microsoft.com/office/powerpoint/2010/main" val="1028882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lu"/>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805944" y="0"/>
            <a:ext cx="4586287" cy="6858000"/>
          </a:xfrm>
          <a:prstGeom prst="rect">
            <a:avLst/>
          </a:prstGeom>
        </p:spPr>
      </p:pic>
      <p:pic>
        <p:nvPicPr>
          <p:cNvPr id="3" name="Image 2" descr="versailles"/>
          <p:cNvPicPr>
            <a:picLocks noGrp="1" noChangeAspect="1"/>
          </p:cNvPicPr>
          <p:nvPr isPhoto="1"/>
        </p:nvPicPr>
        <p:blipFill>
          <a:blip r:embed="rId4" cstate="print">
            <a:lum/>
            <a:extLst>
              <a:ext uri="{28A0092B-C50C-407E-A947-70E740481C1C}">
                <a14:useLocalDpi xmlns:a14="http://schemas.microsoft.com/office/drawing/2010/main" val="0"/>
              </a:ext>
            </a:extLst>
          </a:blip>
          <a:stretch>
            <a:fillRect/>
          </a:stretch>
        </p:blipFill>
        <p:spPr>
          <a:xfrm>
            <a:off x="6829155" y="0"/>
            <a:ext cx="4603750" cy="6858000"/>
          </a:xfrm>
          <a:prstGeom prst="rect">
            <a:avLst/>
          </a:prstGeom>
        </p:spPr>
      </p:pic>
    </p:spTree>
    <p:extLst>
      <p:ext uri="{BB962C8B-B14F-4D97-AF65-F5344CB8AC3E}">
        <p14:creationId xmlns:p14="http://schemas.microsoft.com/office/powerpoint/2010/main" val="2990079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bestiaire"/>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776558" y="0"/>
            <a:ext cx="4568825" cy="6858000"/>
          </a:xfrm>
          <a:prstGeom prst="rect">
            <a:avLst/>
          </a:prstGeom>
        </p:spPr>
      </p:pic>
      <p:pic>
        <p:nvPicPr>
          <p:cNvPr id="3" name="Image 2" descr="jazz d or"/>
          <p:cNvPicPr>
            <a:picLocks noGrp="1" noChangeAspect="1"/>
          </p:cNvPicPr>
          <p:nvPr isPhoto="1"/>
        </p:nvPicPr>
        <p:blipFill>
          <a:blip r:embed="rId4">
            <a:lum/>
            <a:extLst>
              <a:ext uri="{28A0092B-C50C-407E-A947-70E740481C1C}">
                <a14:useLocalDpi xmlns:a14="http://schemas.microsoft.com/office/drawing/2010/main" val="0"/>
              </a:ext>
            </a:extLst>
          </a:blip>
          <a:stretch>
            <a:fillRect/>
          </a:stretch>
        </p:blipFill>
        <p:spPr>
          <a:xfrm>
            <a:off x="6846618" y="0"/>
            <a:ext cx="4568825" cy="6858000"/>
          </a:xfrm>
          <a:prstGeom prst="rect">
            <a:avLst/>
          </a:prstGeom>
        </p:spPr>
      </p:pic>
    </p:spTree>
    <p:extLst>
      <p:ext uri="{BB962C8B-B14F-4D97-AF65-F5344CB8AC3E}">
        <p14:creationId xmlns:p14="http://schemas.microsoft.com/office/powerpoint/2010/main" val="1458738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oncerts tete"/>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467186" y="0"/>
            <a:ext cx="4886325" cy="6858000"/>
          </a:xfrm>
          <a:prstGeom prst="rect">
            <a:avLst/>
          </a:prstGeom>
        </p:spPr>
      </p:pic>
      <p:pic>
        <p:nvPicPr>
          <p:cNvPr id="3" name="Image 2" descr="theatre fourchettes"/>
          <p:cNvPicPr>
            <a:picLocks noGrp="1" noChangeAspect="1"/>
          </p:cNvPicPr>
          <p:nvPr isPhoto="1"/>
        </p:nvPicPr>
        <p:blipFill>
          <a:blip r:embed="rId4">
            <a:lum/>
            <a:extLst>
              <a:ext uri="{28A0092B-C50C-407E-A947-70E740481C1C}">
                <a14:useLocalDpi xmlns:a14="http://schemas.microsoft.com/office/drawing/2010/main" val="0"/>
              </a:ext>
            </a:extLst>
          </a:blip>
          <a:stretch>
            <a:fillRect/>
          </a:stretch>
        </p:blipFill>
        <p:spPr>
          <a:xfrm>
            <a:off x="6833061" y="0"/>
            <a:ext cx="4954587" cy="6858000"/>
          </a:xfrm>
          <a:prstGeom prst="rect">
            <a:avLst/>
          </a:prstGeom>
        </p:spPr>
      </p:pic>
    </p:spTree>
    <p:extLst>
      <p:ext uri="{BB962C8B-B14F-4D97-AF65-F5344CB8AC3E}">
        <p14:creationId xmlns:p14="http://schemas.microsoft.com/office/powerpoint/2010/main" val="3180913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abecedaire du vivre ensemble"/>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518538" y="0"/>
            <a:ext cx="4851400" cy="6858000"/>
          </a:xfrm>
          <a:prstGeom prst="rect">
            <a:avLst/>
          </a:prstGeom>
        </p:spPr>
      </p:pic>
      <p:pic>
        <p:nvPicPr>
          <p:cNvPr id="3" name="Image 2" descr="paris"/>
          <p:cNvPicPr>
            <a:picLocks noGrp="1" noChangeAspect="1"/>
          </p:cNvPicPr>
          <p:nvPr isPhoto="1"/>
        </p:nvPicPr>
        <p:blipFill>
          <a:blip r:embed="rId4">
            <a:lum/>
            <a:extLst>
              <a:ext uri="{28A0092B-C50C-407E-A947-70E740481C1C}">
                <a14:useLocalDpi xmlns:a14="http://schemas.microsoft.com/office/drawing/2010/main" val="0"/>
              </a:ext>
            </a:extLst>
          </a:blip>
          <a:stretch>
            <a:fillRect/>
          </a:stretch>
        </p:blipFill>
        <p:spPr>
          <a:xfrm>
            <a:off x="5877127" y="0"/>
            <a:ext cx="6858000" cy="6858000"/>
          </a:xfrm>
          <a:prstGeom prst="rect">
            <a:avLst/>
          </a:prstGeom>
        </p:spPr>
      </p:pic>
    </p:spTree>
    <p:extLst>
      <p:ext uri="{BB962C8B-B14F-4D97-AF65-F5344CB8AC3E}">
        <p14:creationId xmlns:p14="http://schemas.microsoft.com/office/powerpoint/2010/main" val="25209563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4430</TotalTime>
  <Words>2089</Words>
  <Application>Microsoft Office PowerPoint</Application>
  <PresentationFormat>Grand écran</PresentationFormat>
  <Paragraphs>124</Paragraphs>
  <Slides>16</Slides>
  <Notes>16</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16</vt:i4>
      </vt:variant>
    </vt:vector>
  </HeadingPairs>
  <TitlesOfParts>
    <vt:vector size="20" baseType="lpstr">
      <vt:lpstr>Arial</vt:lpstr>
      <vt:lpstr>Calibri</vt:lpstr>
      <vt:lpstr>Calibri Light</vt:lpstr>
      <vt:lpstr>Thème Office</vt:lpstr>
      <vt:lpstr>Une sélection d’affiches pour travailler avec les élèves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RECTORAT DE STRASBOURG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Album photo</dc:title>
  <dc:creator>Anne Matthaey</dc:creator>
  <cp:lastModifiedBy>Anne Matthaey</cp:lastModifiedBy>
  <cp:revision>62</cp:revision>
  <cp:lastPrinted>2023-12-01T17:07:55Z</cp:lastPrinted>
  <dcterms:created xsi:type="dcterms:W3CDTF">2023-11-24T13:59:43Z</dcterms:created>
  <dcterms:modified xsi:type="dcterms:W3CDTF">2023-12-01T17:42:20Z</dcterms:modified>
</cp:coreProperties>
</file>